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405" r:id="rId2"/>
    <p:sldId id="406" r:id="rId3"/>
    <p:sldId id="483" r:id="rId4"/>
    <p:sldId id="407" r:id="rId5"/>
    <p:sldId id="508" r:id="rId6"/>
    <p:sldId id="552" r:id="rId7"/>
    <p:sldId id="554" r:id="rId8"/>
    <p:sldId id="502" r:id="rId9"/>
    <p:sldId id="446" r:id="rId10"/>
    <p:sldId id="497" r:id="rId11"/>
    <p:sldId id="535" r:id="rId12"/>
    <p:sldId id="447" r:id="rId13"/>
    <p:sldId id="448" r:id="rId14"/>
    <p:sldId id="498" r:id="rId15"/>
    <p:sldId id="548" r:id="rId16"/>
    <p:sldId id="449" r:id="rId17"/>
    <p:sldId id="450" r:id="rId18"/>
    <p:sldId id="517" r:id="rId19"/>
    <p:sldId id="523" r:id="rId20"/>
    <p:sldId id="451" r:id="rId21"/>
    <p:sldId id="452" r:id="rId22"/>
    <p:sldId id="555" r:id="rId23"/>
    <p:sldId id="453" r:id="rId24"/>
    <p:sldId id="454" r:id="rId25"/>
    <p:sldId id="509" r:id="rId26"/>
    <p:sldId id="544" r:id="rId27"/>
    <p:sldId id="455" r:id="rId28"/>
    <p:sldId id="456" r:id="rId29"/>
    <p:sldId id="514" r:id="rId30"/>
    <p:sldId id="545" r:id="rId31"/>
    <p:sldId id="457" r:id="rId32"/>
    <p:sldId id="458" r:id="rId33"/>
    <p:sldId id="549" r:id="rId34"/>
    <p:sldId id="553" r:id="rId35"/>
    <p:sldId id="526" r:id="rId36"/>
    <p:sldId id="541" r:id="rId37"/>
    <p:sldId id="528" r:id="rId38"/>
    <p:sldId id="556" r:id="rId39"/>
    <p:sldId id="529" r:id="rId40"/>
    <p:sldId id="540" r:id="rId41"/>
    <p:sldId id="530" r:id="rId42"/>
    <p:sldId id="531" r:id="rId43"/>
    <p:sldId id="537" r:id="rId44"/>
    <p:sldId id="538" r:id="rId45"/>
    <p:sldId id="539" r:id="rId46"/>
    <p:sldId id="547" r:id="rId47"/>
    <p:sldId id="434" r:id="rId48"/>
    <p:sldId id="516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8" userDrawn="1">
          <p15:clr>
            <a:srgbClr val="A4A3A4"/>
          </p15:clr>
        </p15:guide>
        <p15:guide id="2" pos="7106" userDrawn="1">
          <p15:clr>
            <a:srgbClr val="A4A3A4"/>
          </p15:clr>
        </p15:guide>
        <p15:guide id="3" orient="horz" pos="3997" userDrawn="1">
          <p15:clr>
            <a:srgbClr val="A4A3A4"/>
          </p15:clr>
        </p15:guide>
        <p15:guide id="4" pos="353" userDrawn="1">
          <p15:clr>
            <a:srgbClr val="A4A3A4"/>
          </p15:clr>
        </p15:guide>
        <p15:guide id="5" pos="7310" userDrawn="1">
          <p15:clr>
            <a:srgbClr val="A4A3A4"/>
          </p15:clr>
        </p15:guide>
        <p15:guide id="6" orient="horz" pos="3889" userDrawn="1">
          <p15:clr>
            <a:srgbClr val="A4A3A4"/>
          </p15:clr>
        </p15:guide>
        <p15:guide id="7" orient="horz" pos="3209" userDrawn="1">
          <p15:clr>
            <a:srgbClr val="A4A3A4"/>
          </p15:clr>
        </p15:guide>
        <p15:guide id="8" orient="horz" pos="3180" userDrawn="1">
          <p15:clr>
            <a:srgbClr val="A4A3A4"/>
          </p15:clr>
        </p15:guide>
        <p15:guide id="9" orient="horz" pos="1678" userDrawn="1">
          <p15:clr>
            <a:srgbClr val="A4A3A4"/>
          </p15:clr>
        </p15:guide>
        <p15:guide id="12" orient="horz" pos="4073">
          <p15:clr>
            <a:srgbClr val="A4A3A4"/>
          </p15:clr>
        </p15:guide>
        <p15:guide id="13" orient="horz" pos="1508" userDrawn="1">
          <p15:clr>
            <a:srgbClr val="A4A3A4"/>
          </p15:clr>
        </p15:guide>
        <p15:guide id="14" orient="horz" pos="1281" userDrawn="1">
          <p15:clr>
            <a:srgbClr val="A4A3A4"/>
          </p15:clr>
        </p15:guide>
        <p15:guide id="16" pos="169">
          <p15:clr>
            <a:srgbClr val="A4A3A4"/>
          </p15:clr>
        </p15:guide>
        <p15:guide id="17" pos="7667" userDrawn="1">
          <p15:clr>
            <a:srgbClr val="A4A3A4"/>
          </p15:clr>
        </p15:guide>
        <p15:guide id="18" pos="2479" userDrawn="1">
          <p15:clr>
            <a:srgbClr val="A4A3A4"/>
          </p15:clr>
        </p15:guide>
        <p15:guide id="20" pos="31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Марина Трусковская" initials="МТ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C5822A"/>
    <a:srgbClr val="4492BC"/>
    <a:srgbClr val="005A9D"/>
    <a:srgbClr val="CE0040"/>
    <a:srgbClr val="602E8E"/>
    <a:srgbClr val="D95394"/>
    <a:srgbClr val="D64D8E"/>
    <a:srgbClr val="FF1960"/>
    <a:srgbClr val="D891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5" autoAdjust="0"/>
    <p:restoredTop sz="76977" autoAdjust="0"/>
  </p:normalViewPr>
  <p:slideViewPr>
    <p:cSldViewPr showGuides="1">
      <p:cViewPr varScale="1">
        <p:scale>
          <a:sx n="101" d="100"/>
          <a:sy n="101" d="100"/>
        </p:scale>
        <p:origin x="-672" y="60"/>
      </p:cViewPr>
      <p:guideLst>
        <p:guide orient="horz" pos="2188"/>
        <p:guide pos="7106"/>
        <p:guide orient="horz" pos="3997"/>
        <p:guide pos="353"/>
        <p:guide pos="7310"/>
        <p:guide orient="horz" pos="3889"/>
        <p:guide orient="horz" pos="3209"/>
        <p:guide orient="horz" pos="3180"/>
        <p:guide orient="horz" pos="1678"/>
        <p:guide orient="horz" pos="4073"/>
        <p:guide orient="horz" pos="1508"/>
        <p:guide orient="horz" pos="1281"/>
        <p:guide pos="169"/>
        <p:guide pos="7667"/>
        <p:guide pos="2479"/>
        <p:guide pos="31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 w="38100">
              <a:solidFill>
                <a:srgbClr val="150082"/>
              </a:solidFill>
              <a:prstDash val="solid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E2C56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E4ED-43BE-A9FD-FD2C4CA60C73}"/>
              </c:ext>
            </c:extLst>
          </c:dPt>
          <c:dPt>
            <c:idx val="1"/>
            <c:invertIfNegative val="0"/>
            <c:bubble3D val="0"/>
            <c:spPr>
              <a:solidFill>
                <a:srgbClr val="834A90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E4ED-43BE-A9FD-FD2C4CA60C73}"/>
              </c:ext>
            </c:extLst>
          </c:dPt>
          <c:dPt>
            <c:idx val="2"/>
            <c:invertIfNegative val="0"/>
            <c:bubble3D val="0"/>
            <c:spPr>
              <a:solidFill>
                <a:srgbClr val="AF7BBB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5-E4ED-43BE-A9FD-FD2C4CA60C73}"/>
              </c:ext>
            </c:extLst>
          </c:dPt>
          <c:dPt>
            <c:idx val="3"/>
            <c:invertIfNegative val="0"/>
            <c:bubble3D val="0"/>
            <c:spPr>
              <a:solidFill>
                <a:srgbClr val="D4B8DA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7-E4ED-43BE-A9FD-FD2C4CA60C73}"/>
              </c:ext>
            </c:extLst>
          </c:dPt>
          <c:dPt>
            <c:idx val="4"/>
            <c:invertIfNegative val="0"/>
            <c:bubble3D val="0"/>
            <c:spPr>
              <a:solidFill>
                <a:srgbClr val="D6BADC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9-F66C-4A66-9C0A-9132BDA44C7C}"/>
              </c:ext>
            </c:extLst>
          </c:dPt>
          <c:dPt>
            <c:idx val="5"/>
            <c:invertIfNegative val="0"/>
            <c:bubble3D val="0"/>
            <c:spPr>
              <a:solidFill>
                <a:srgbClr val="F1E9F3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8-F66C-4A66-9C0A-9132BDA44C7C}"/>
              </c:ext>
            </c:extLst>
          </c:dPt>
          <c:dLbls>
            <c:dLbl>
              <c:idx val="0"/>
              <c:layout>
                <c:manualLayout>
                  <c:x val="-3.5142689018364827E-3"/>
                  <c:y val="-2.842617688289392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31%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66986673328361"/>
                      <c:h val="9.067950425642828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4ED-43BE-A9FD-FD2C4CA60C73}"/>
                </c:ext>
              </c:extLst>
            </c:dLbl>
            <c:dLbl>
              <c:idx val="1"/>
              <c:layout>
                <c:manualLayout>
                  <c:x val="3.3753991343031448E-3"/>
                  <c:y val="2.84261768828928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17%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4ED-43BE-A9FD-FD2C4CA60C73}"/>
                </c:ext>
              </c:extLst>
            </c:dLbl>
            <c:dLbl>
              <c:idx val="2"/>
              <c:layout>
                <c:manualLayout>
                  <c:x val="1.6876995671515724E-2"/>
                  <c:y val="-1.0422811118523935E-1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27%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4ED-43BE-A9FD-FD2C4CA60C73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11%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E4ED-43BE-A9FD-FD2C4CA60C73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F66C-4A66-9C0A-9132BDA44C7C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13%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F66C-4A66-9C0A-9132BDA44C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Baron Neue" panose="020B0000000000000000" pitchFamily="34" charset="0"/>
                    <a:ea typeface="Jost*" pitchFamily="50" charset="-52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</c:numCache>
            </c:numRef>
          </c:cat>
          <c:val>
            <c:numRef>
              <c:f>Лист1!$B$2:$B$7</c:f>
              <c:numCache>
                <c:formatCode>0%</c:formatCode>
                <c:ptCount val="6"/>
                <c:pt idx="0">
                  <c:v>0.31</c:v>
                </c:pt>
                <c:pt idx="1">
                  <c:v>0.17</c:v>
                </c:pt>
                <c:pt idx="2">
                  <c:v>0.27</c:v>
                </c:pt>
                <c:pt idx="3">
                  <c:v>0.11</c:v>
                </c:pt>
                <c:pt idx="4">
                  <c:v>0.01</c:v>
                </c:pt>
                <c:pt idx="5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4ED-43BE-A9FD-FD2C4CA60C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62"/>
        <c:axId val="113077576"/>
        <c:axId val="113075616"/>
      </c:barChart>
      <c:catAx>
        <c:axId val="1130775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3075616"/>
        <c:crosses val="autoZero"/>
        <c:auto val="1"/>
        <c:lblAlgn val="ctr"/>
        <c:lblOffset val="100"/>
        <c:noMultiLvlLbl val="0"/>
      </c:catAx>
      <c:valAx>
        <c:axId val="113075616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3077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noFill/>
            <a:ln w="38100">
              <a:solidFill>
                <a:srgbClr val="150082"/>
              </a:solidFill>
              <a:prstDash val="solid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6A4CE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0C37-4F21-AA80-C3CA1F61A1C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0C37-4F21-AA80-C3CA1F61A1C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5-0C37-4F21-AA80-C3CA1F61A1C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7-0C37-4F21-AA80-C3CA1F61A1C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9-0C37-4F21-AA80-C3CA1F61A1C2}"/>
              </c:ext>
            </c:extLst>
          </c:dPt>
          <c:dPt>
            <c:idx val="5"/>
            <c:invertIfNegative val="0"/>
            <c:bubble3D val="0"/>
            <c:spPr>
              <a:solidFill>
                <a:srgbClr val="FFF7F7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B-0C37-4F21-AA80-C3CA1F61A1C2}"/>
              </c:ext>
            </c:extLst>
          </c:dPt>
          <c:dLbls>
            <c:dLbl>
              <c:idx val="0"/>
              <c:layout>
                <c:manualLayout>
                  <c:x val="-1.1577504687001175E-2"/>
                  <c:y val="-5.685235376578784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66983509153392"/>
                      <c:h val="9.067950425642828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C37-4F21-AA80-C3CA1F61A1C2}"/>
                </c:ext>
              </c:extLst>
            </c:dLbl>
            <c:dLbl>
              <c:idx val="1"/>
              <c:layout>
                <c:manualLayout>
                  <c:x val="3.3753991343031448E-3"/>
                  <c:y val="2.84261768828928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C37-4F21-AA80-C3CA1F61A1C2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C37-4F21-AA80-C3CA1F61A1C2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C37-4F21-AA80-C3CA1F61A1C2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C37-4F21-AA80-C3CA1F61A1C2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0C37-4F21-AA80-C3CA1F61A1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Jost*" pitchFamily="50" charset="-52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</c:numCache>
            </c:numRef>
          </c:cat>
          <c:val>
            <c:numRef>
              <c:f>Лист1!$B$2:$B$7</c:f>
              <c:numCache>
                <c:formatCode>0%</c:formatCode>
                <c:ptCount val="6"/>
                <c:pt idx="0">
                  <c:v>0.5</c:v>
                </c:pt>
                <c:pt idx="1">
                  <c:v>0.21</c:v>
                </c:pt>
                <c:pt idx="2">
                  <c:v>0.14000000000000001</c:v>
                </c:pt>
                <c:pt idx="3">
                  <c:v>0.06</c:v>
                </c:pt>
                <c:pt idx="4">
                  <c:v>0.02</c:v>
                </c:pt>
                <c:pt idx="5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C37-4F21-AA80-C3CA1F61A1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62"/>
        <c:axId val="113077576"/>
        <c:axId val="113075616"/>
      </c:barChart>
      <c:catAx>
        <c:axId val="1130775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3075616"/>
        <c:crosses val="autoZero"/>
        <c:auto val="1"/>
        <c:lblAlgn val="ctr"/>
        <c:lblOffset val="100"/>
        <c:noMultiLvlLbl val="0"/>
      </c:catAx>
      <c:valAx>
        <c:axId val="113075616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3077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noFill/>
            <a:ln w="38100">
              <a:solidFill>
                <a:srgbClr val="150082"/>
              </a:solidFill>
              <a:prstDash val="solid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99CC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0C37-4F21-AA80-C3CA1F61A1C2}"/>
              </c:ext>
            </c:extLst>
          </c:dPt>
          <c:dPt>
            <c:idx val="1"/>
            <c:invertIfNegative val="0"/>
            <c:bubble3D val="0"/>
            <c:spPr>
              <a:solidFill>
                <a:srgbClr val="99CCFF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0C37-4F21-AA80-C3CA1F61A1C2}"/>
              </c:ext>
            </c:extLst>
          </c:dPt>
          <c:dPt>
            <c:idx val="2"/>
            <c:invertIfNegative val="0"/>
            <c:bubble3D val="0"/>
            <c:spPr>
              <a:solidFill>
                <a:srgbClr val="9CD9EC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5-0C37-4F21-AA80-C3CA1F61A1C2}"/>
              </c:ext>
            </c:extLst>
          </c:dPt>
          <c:dPt>
            <c:idx val="3"/>
            <c:invertIfNegative val="0"/>
            <c:bubble3D val="0"/>
            <c:spPr>
              <a:solidFill>
                <a:srgbClr val="CCECFF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7-0C37-4F21-AA80-C3CA1F61A1C2}"/>
              </c:ext>
            </c:extLst>
          </c:dPt>
          <c:dPt>
            <c:idx val="4"/>
            <c:invertIfNegative val="0"/>
            <c:bubble3D val="0"/>
            <c:spPr>
              <a:solidFill>
                <a:srgbClr val="C9E8FB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9-0C37-4F21-AA80-C3CA1F61A1C2}"/>
              </c:ext>
            </c:extLst>
          </c:dPt>
          <c:dPt>
            <c:idx val="5"/>
            <c:invertIfNegative val="0"/>
            <c:bubble3D val="0"/>
            <c:spPr>
              <a:solidFill>
                <a:srgbClr val="FFF7F7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B-0C37-4F21-AA80-C3CA1F61A1C2}"/>
              </c:ext>
            </c:extLst>
          </c:dPt>
          <c:dLbls>
            <c:dLbl>
              <c:idx val="0"/>
              <c:layout>
                <c:manualLayout>
                  <c:x val="-1.1577504687001175E-2"/>
                  <c:y val="-5.685235376578784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66983509153392"/>
                      <c:h val="9.067950425642828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C37-4F21-AA80-C3CA1F61A1C2}"/>
                </c:ext>
              </c:extLst>
            </c:dLbl>
            <c:dLbl>
              <c:idx val="1"/>
              <c:layout>
                <c:manualLayout>
                  <c:x val="3.3753991343031448E-3"/>
                  <c:y val="2.84261768828928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C37-4F21-AA80-C3CA1F61A1C2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C37-4F21-AA80-C3CA1F61A1C2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C37-4F21-AA80-C3CA1F61A1C2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C37-4F21-AA80-C3CA1F61A1C2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0C37-4F21-AA80-C3CA1F61A1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Jost*" pitchFamily="50" charset="-52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</c:numCache>
            </c:numRef>
          </c:cat>
          <c:val>
            <c:numRef>
              <c:f>Лист1!$B$2:$B$7</c:f>
              <c:numCache>
                <c:formatCode>0%</c:formatCode>
                <c:ptCount val="6"/>
                <c:pt idx="0">
                  <c:v>0.42</c:v>
                </c:pt>
                <c:pt idx="1">
                  <c:v>0.17</c:v>
                </c:pt>
                <c:pt idx="2">
                  <c:v>0.17</c:v>
                </c:pt>
                <c:pt idx="3">
                  <c:v>0.11</c:v>
                </c:pt>
                <c:pt idx="4">
                  <c:v>0.04</c:v>
                </c:pt>
                <c:pt idx="5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C37-4F21-AA80-C3CA1F61A1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62"/>
        <c:axId val="113077576"/>
        <c:axId val="113075616"/>
      </c:barChart>
      <c:catAx>
        <c:axId val="1130775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3075616"/>
        <c:crosses val="autoZero"/>
        <c:auto val="1"/>
        <c:lblAlgn val="ctr"/>
        <c:lblOffset val="100"/>
        <c:noMultiLvlLbl val="0"/>
      </c:catAx>
      <c:valAx>
        <c:axId val="113075616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3077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noFill/>
            <a:ln w="38100">
              <a:solidFill>
                <a:srgbClr val="150082"/>
              </a:solidFill>
              <a:prstDash val="solid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12FA9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E4ED-43BE-A9FD-FD2C4CA60C73}"/>
              </c:ext>
            </c:extLst>
          </c:dPt>
          <c:dPt>
            <c:idx val="1"/>
            <c:invertIfNegative val="0"/>
            <c:bubble3D val="0"/>
            <c:spPr>
              <a:solidFill>
                <a:srgbClr val="0061FF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E4ED-43BE-A9FD-FD2C4CA60C73}"/>
              </c:ext>
            </c:extLst>
          </c:dPt>
          <c:dPt>
            <c:idx val="2"/>
            <c:invertIfNegative val="0"/>
            <c:bubble3D val="0"/>
            <c:spPr>
              <a:solidFill>
                <a:srgbClr val="3F88FF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5-E4ED-43BE-A9FD-FD2C4CA60C73}"/>
              </c:ext>
            </c:extLst>
          </c:dPt>
          <c:dPt>
            <c:idx val="3"/>
            <c:invertIfNegative val="0"/>
            <c:bubble3D val="0"/>
            <c:spPr>
              <a:solidFill>
                <a:srgbClr val="79ACFF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7-E4ED-43BE-A9FD-FD2C4CA60C7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9-F66C-4A66-9C0A-9132BDA44C7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8-F66C-4A66-9C0A-9132BDA44C7C}"/>
              </c:ext>
            </c:extLst>
          </c:dPt>
          <c:dLbls>
            <c:dLbl>
              <c:idx val="0"/>
              <c:layout>
                <c:manualLayout>
                  <c:x val="-1.5258664543265972E-2"/>
                  <c:y val="-2.842617688289392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118412722543786"/>
                      <c:h val="9.067950425642828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4ED-43BE-A9FD-FD2C4CA60C73}"/>
                </c:ext>
              </c:extLst>
            </c:dLbl>
            <c:dLbl>
              <c:idx val="1"/>
              <c:layout>
                <c:manualLayout>
                  <c:x val="3.3753991343031448E-3"/>
                  <c:y val="2.84261768828928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4ED-43BE-A9FD-FD2C4CA60C73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4ED-43BE-A9FD-FD2C4CA60C73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E4ED-43BE-A9FD-FD2C4CA60C73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F66C-4A66-9C0A-9132BDA44C7C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F66C-4A66-9C0A-9132BDA44C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Jost*" pitchFamily="50" charset="-52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</c:numCache>
            </c:numRef>
          </c:cat>
          <c:val>
            <c:numRef>
              <c:f>Лист1!$B$2:$B$7</c:f>
              <c:numCache>
                <c:formatCode>0%</c:formatCode>
                <c:ptCount val="6"/>
                <c:pt idx="0">
                  <c:v>0.36</c:v>
                </c:pt>
                <c:pt idx="1">
                  <c:v>0.2</c:v>
                </c:pt>
                <c:pt idx="2">
                  <c:v>0.21</c:v>
                </c:pt>
                <c:pt idx="3">
                  <c:v>0.11</c:v>
                </c:pt>
                <c:pt idx="4">
                  <c:v>0.03</c:v>
                </c:pt>
                <c:pt idx="5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4ED-43BE-A9FD-FD2C4CA60C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62"/>
        <c:axId val="113077576"/>
        <c:axId val="113075616"/>
      </c:barChart>
      <c:catAx>
        <c:axId val="1130775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3075616"/>
        <c:crosses val="autoZero"/>
        <c:auto val="1"/>
        <c:lblAlgn val="ctr"/>
        <c:lblOffset val="100"/>
        <c:noMultiLvlLbl val="0"/>
      </c:catAx>
      <c:valAx>
        <c:axId val="113075616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3077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noFill/>
            <a:ln w="38100">
              <a:solidFill>
                <a:srgbClr val="150082"/>
              </a:solidFill>
              <a:prstDash val="solid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99DCA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3D25-4134-8C83-78C065BFA835}"/>
              </c:ext>
            </c:extLst>
          </c:dPt>
          <c:dPt>
            <c:idx val="1"/>
            <c:invertIfNegative val="0"/>
            <c:bubble3D val="0"/>
            <c:spPr>
              <a:solidFill>
                <a:srgbClr val="91C3DF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3D25-4134-8C83-78C065BFA835}"/>
              </c:ext>
            </c:extLst>
          </c:dPt>
          <c:dPt>
            <c:idx val="2"/>
            <c:invertIfNegative val="0"/>
            <c:bubble3D val="0"/>
            <c:spPr>
              <a:solidFill>
                <a:srgbClr val="79FDFC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5-3D25-4134-8C83-78C065BFA835}"/>
              </c:ext>
            </c:extLst>
          </c:dPt>
          <c:dPt>
            <c:idx val="3"/>
            <c:invertIfNegative val="0"/>
            <c:bubble3D val="0"/>
            <c:spPr>
              <a:solidFill>
                <a:srgbClr val="C2FFFE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7-3D25-4134-8C83-78C065BFA83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9-3D25-4134-8C83-78C065BFA83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B-3D25-4134-8C83-78C065BFA835}"/>
              </c:ext>
            </c:extLst>
          </c:dPt>
          <c:dLbls>
            <c:dLbl>
              <c:idx val="0"/>
              <c:layout>
                <c:manualLayout>
                  <c:x val="-6.0969807984971765E-4"/>
                  <c:y val="-2.0845622237047871E-1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142398255636252"/>
                      <c:h val="9.067950425642828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D25-4134-8C83-78C065BFA835}"/>
                </c:ext>
              </c:extLst>
            </c:dLbl>
            <c:dLbl>
              <c:idx val="1"/>
              <c:layout>
                <c:manualLayout>
                  <c:x val="3.3753991343031448E-3"/>
                  <c:y val="2.84261768828928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D25-4134-8C83-78C065BFA835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D25-4134-8C83-78C065BFA835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D25-4134-8C83-78C065BFA835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3D25-4134-8C83-78C065BFA835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3D25-4134-8C83-78C065BFA8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Jost*" pitchFamily="50" charset="-52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</c:numCache>
            </c:numRef>
          </c:cat>
          <c:val>
            <c:numRef>
              <c:f>Лист1!$B$2:$B$7</c:f>
              <c:numCache>
                <c:formatCode>0%</c:formatCode>
                <c:ptCount val="6"/>
                <c:pt idx="0">
                  <c:v>0.47</c:v>
                </c:pt>
                <c:pt idx="1">
                  <c:v>0.18</c:v>
                </c:pt>
                <c:pt idx="2">
                  <c:v>0.15</c:v>
                </c:pt>
                <c:pt idx="3">
                  <c:v>0.09</c:v>
                </c:pt>
                <c:pt idx="4">
                  <c:v>0.03</c:v>
                </c:pt>
                <c:pt idx="5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D25-4134-8C83-78C065BFA8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62"/>
        <c:axId val="113077576"/>
        <c:axId val="113075616"/>
      </c:barChart>
      <c:catAx>
        <c:axId val="1130775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3075616"/>
        <c:crosses val="autoZero"/>
        <c:auto val="1"/>
        <c:lblAlgn val="ctr"/>
        <c:lblOffset val="100"/>
        <c:noMultiLvlLbl val="0"/>
      </c:catAx>
      <c:valAx>
        <c:axId val="113075616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3077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noFill/>
            <a:ln w="38100">
              <a:solidFill>
                <a:srgbClr val="150082"/>
              </a:solidFill>
              <a:prstDash val="solid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33446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D321-4B67-8A22-6D0DF6245429}"/>
              </c:ext>
            </c:extLst>
          </c:dPt>
          <c:dPt>
            <c:idx val="1"/>
            <c:invertIfNegative val="0"/>
            <c:bubble3D val="0"/>
            <c:spPr>
              <a:solidFill>
                <a:srgbClr val="1B455A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D321-4B67-8A22-6D0DF6245429}"/>
              </c:ext>
            </c:extLst>
          </c:dPt>
          <c:dPt>
            <c:idx val="2"/>
            <c:invertIfNegative val="0"/>
            <c:bubble3D val="0"/>
            <c:spPr>
              <a:solidFill>
                <a:srgbClr val="255B74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5-D321-4B67-8A22-6D0DF6245429}"/>
              </c:ext>
            </c:extLst>
          </c:dPt>
          <c:dPt>
            <c:idx val="3"/>
            <c:invertIfNegative val="0"/>
            <c:bubble3D val="0"/>
            <c:spPr>
              <a:solidFill>
                <a:srgbClr val="307591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7-D321-4B67-8A22-6D0DF6245429}"/>
              </c:ext>
            </c:extLst>
          </c:dPt>
          <c:dPt>
            <c:idx val="4"/>
            <c:invertIfNegative val="0"/>
            <c:bubble3D val="0"/>
            <c:spPr>
              <a:solidFill>
                <a:srgbClr val="469FC2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9-D321-4B67-8A22-6D0DF6245429}"/>
              </c:ext>
            </c:extLst>
          </c:dPt>
          <c:dPt>
            <c:idx val="5"/>
            <c:invertIfNegative val="0"/>
            <c:bubble3D val="0"/>
            <c:spPr>
              <a:solidFill>
                <a:srgbClr val="A8D1E2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B-D321-4B67-8A22-6D0DF6245429}"/>
              </c:ext>
            </c:extLst>
          </c:dPt>
          <c:dLbls>
            <c:dLbl>
              <c:idx val="0"/>
              <c:layout>
                <c:manualLayout>
                  <c:x val="2.7655681647237302E-3"/>
                  <c:y val="-2.0845622237047871E-1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66986673328361"/>
                      <c:h val="9.067950425642828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321-4B67-8A22-6D0DF6245429}"/>
                </c:ext>
              </c:extLst>
            </c:dLbl>
            <c:dLbl>
              <c:idx val="1"/>
              <c:layout>
                <c:manualLayout>
                  <c:x val="3.3753991343031448E-3"/>
                  <c:y val="2.84261768828928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321-4B67-8A22-6D0DF6245429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321-4B67-8A22-6D0DF6245429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321-4B67-8A22-6D0DF6245429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D321-4B67-8A22-6D0DF6245429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D321-4B67-8A22-6D0DF62454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Jost*" pitchFamily="50" charset="-52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</c:numCache>
            </c:numRef>
          </c:cat>
          <c:val>
            <c:numRef>
              <c:f>Лист1!$B$2:$B$7</c:f>
              <c:numCache>
                <c:formatCode>0%</c:formatCode>
                <c:ptCount val="6"/>
                <c:pt idx="0">
                  <c:v>0.35</c:v>
                </c:pt>
                <c:pt idx="1">
                  <c:v>0.21</c:v>
                </c:pt>
                <c:pt idx="2">
                  <c:v>0.2</c:v>
                </c:pt>
                <c:pt idx="3">
                  <c:v>0.09</c:v>
                </c:pt>
                <c:pt idx="4">
                  <c:v>0.04</c:v>
                </c:pt>
                <c:pt idx="5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321-4B67-8A22-6D0DF62454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62"/>
        <c:axId val="113077576"/>
        <c:axId val="113075616"/>
      </c:barChart>
      <c:catAx>
        <c:axId val="1130775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3075616"/>
        <c:crosses val="autoZero"/>
        <c:auto val="1"/>
        <c:lblAlgn val="ctr"/>
        <c:lblOffset val="100"/>
        <c:noMultiLvlLbl val="0"/>
      </c:catAx>
      <c:valAx>
        <c:axId val="113075616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3077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noFill/>
            <a:ln w="38100">
              <a:solidFill>
                <a:srgbClr val="150082"/>
              </a:solidFill>
              <a:prstDash val="solid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75907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830A-4E4B-AB0E-F47305C2C7C2}"/>
              </c:ext>
            </c:extLst>
          </c:dPt>
          <c:dPt>
            <c:idx val="1"/>
            <c:invertIfNegative val="0"/>
            <c:bubble3D val="0"/>
            <c:spPr>
              <a:solidFill>
                <a:srgbClr val="F9722F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830A-4E4B-AB0E-F47305C2C7C2}"/>
              </c:ext>
            </c:extLst>
          </c:dPt>
          <c:dPt>
            <c:idx val="2"/>
            <c:invertIfNegative val="0"/>
            <c:bubble3D val="0"/>
            <c:spPr>
              <a:solidFill>
                <a:srgbClr val="F69D2E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5-830A-4E4B-AB0E-F47305C2C7C2}"/>
              </c:ext>
            </c:extLst>
          </c:dPt>
          <c:dPt>
            <c:idx val="3"/>
            <c:invertIfNegative val="0"/>
            <c:bubble3D val="0"/>
            <c:spPr>
              <a:solidFill>
                <a:srgbClr val="F8B462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7-830A-4E4B-AB0E-F47305C2C7C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9-830A-4E4B-AB0E-F47305C2C7C2}"/>
              </c:ext>
            </c:extLst>
          </c:dPt>
          <c:dPt>
            <c:idx val="5"/>
            <c:invertIfNegative val="0"/>
            <c:bubble3D val="0"/>
            <c:spPr>
              <a:solidFill>
                <a:srgbClr val="FCDEBA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B-830A-4E4B-AB0E-F47305C2C7C2}"/>
              </c:ext>
            </c:extLst>
          </c:dPt>
          <c:dLbls>
            <c:dLbl>
              <c:idx val="0"/>
              <c:layout>
                <c:manualLayout>
                  <c:x val="1.9847150892001685E-2"/>
                  <c:y val="-2.0845622237047871E-1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66986673328361"/>
                      <c:h val="9.067950425642828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30A-4E4B-AB0E-F47305C2C7C2}"/>
                </c:ext>
              </c:extLst>
            </c:dLbl>
            <c:dLbl>
              <c:idx val="1"/>
              <c:layout>
                <c:manualLayout>
                  <c:x val="3.3753991343031448E-3"/>
                  <c:y val="2.84261768828928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30A-4E4B-AB0E-F47305C2C7C2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30A-4E4B-AB0E-F47305C2C7C2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830A-4E4B-AB0E-F47305C2C7C2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830A-4E4B-AB0E-F47305C2C7C2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830A-4E4B-AB0E-F47305C2C7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Jost*" pitchFamily="50" charset="-52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</c:numCache>
            </c:numRef>
          </c:cat>
          <c:val>
            <c:numRef>
              <c:f>Лист1!$B$2:$B$7</c:f>
              <c:numCache>
                <c:formatCode>0%</c:formatCode>
                <c:ptCount val="6"/>
                <c:pt idx="0">
                  <c:v>0.44</c:v>
                </c:pt>
                <c:pt idx="1">
                  <c:v>0.19</c:v>
                </c:pt>
                <c:pt idx="2">
                  <c:v>0.17</c:v>
                </c:pt>
                <c:pt idx="3">
                  <c:v>0.1</c:v>
                </c:pt>
                <c:pt idx="4">
                  <c:v>0.02</c:v>
                </c:pt>
                <c:pt idx="5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30A-4E4B-AB0E-F47305C2C7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62"/>
        <c:axId val="113077576"/>
        <c:axId val="113075616"/>
      </c:barChart>
      <c:catAx>
        <c:axId val="1130775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3075616"/>
        <c:crosses val="autoZero"/>
        <c:auto val="1"/>
        <c:lblAlgn val="ctr"/>
        <c:lblOffset val="100"/>
        <c:noMultiLvlLbl val="0"/>
      </c:catAx>
      <c:valAx>
        <c:axId val="113075616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3077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noFill/>
            <a:ln w="38100">
              <a:solidFill>
                <a:srgbClr val="150082"/>
              </a:solidFill>
              <a:prstDash val="solid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00022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0CD7-43BE-8D53-4FCB5060F1A6}"/>
              </c:ext>
            </c:extLst>
          </c:dPt>
          <c:dPt>
            <c:idx val="1"/>
            <c:invertIfNegative val="0"/>
            <c:bubble3D val="0"/>
            <c:spPr>
              <a:solidFill>
                <a:srgbClr val="BD271E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0CD7-43BE-8D53-4FCB5060F1A6}"/>
              </c:ext>
            </c:extLst>
          </c:dPt>
          <c:dPt>
            <c:idx val="2"/>
            <c:invertIfNegative val="0"/>
            <c:bubble3D val="0"/>
            <c:spPr>
              <a:solidFill>
                <a:srgbClr val="FF004F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5-0CD7-43BE-8D53-4FCB5060F1A6}"/>
              </c:ext>
            </c:extLst>
          </c:dPt>
          <c:dPt>
            <c:idx val="3"/>
            <c:invertIfNegative val="0"/>
            <c:bubble3D val="0"/>
            <c:spPr>
              <a:solidFill>
                <a:srgbClr val="FF6D6D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7-0CD7-43BE-8D53-4FCB5060F1A6}"/>
              </c:ext>
            </c:extLst>
          </c:dPt>
          <c:dPt>
            <c:idx val="4"/>
            <c:invertIfNegative val="0"/>
            <c:bubble3D val="0"/>
            <c:spPr>
              <a:solidFill>
                <a:srgbClr val="FF8B8B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9-0CD7-43BE-8D53-4FCB5060F1A6}"/>
              </c:ext>
            </c:extLst>
          </c:dPt>
          <c:dPt>
            <c:idx val="5"/>
            <c:invertIfNegative val="0"/>
            <c:bubble3D val="0"/>
            <c:spPr>
              <a:solidFill>
                <a:srgbClr val="FFD1D1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B-0CD7-43BE-8D53-4FCB5060F1A6}"/>
              </c:ext>
            </c:extLst>
          </c:dPt>
          <c:dLbls>
            <c:dLbl>
              <c:idx val="0"/>
              <c:layout>
                <c:manualLayout>
                  <c:x val="9.9235596251260501E-3"/>
                  <c:y val="2.842617688289183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382700473153993"/>
                      <c:h val="9.067950425642828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CD7-43BE-8D53-4FCB5060F1A6}"/>
                </c:ext>
              </c:extLst>
            </c:dLbl>
            <c:dLbl>
              <c:idx val="1"/>
              <c:layout>
                <c:manualLayout>
                  <c:x val="-6.615716964000723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CD7-43BE-8D53-4FCB5060F1A6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CD7-43BE-8D53-4FCB5060F1A6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CD7-43BE-8D53-4FCB5060F1A6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CD7-43BE-8D53-4FCB5060F1A6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0CD7-43BE-8D53-4FCB5060F1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Jost*" pitchFamily="50" charset="-52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</c:numCache>
            </c:numRef>
          </c:cat>
          <c:val>
            <c:numRef>
              <c:f>Лист1!$B$2:$B$7</c:f>
              <c:numCache>
                <c:formatCode>0%</c:formatCode>
                <c:ptCount val="6"/>
                <c:pt idx="0">
                  <c:v>0.44</c:v>
                </c:pt>
                <c:pt idx="1">
                  <c:v>0.14000000000000001</c:v>
                </c:pt>
                <c:pt idx="2">
                  <c:v>0.17</c:v>
                </c:pt>
                <c:pt idx="3">
                  <c:v>0.1</c:v>
                </c:pt>
                <c:pt idx="4">
                  <c:v>0.04</c:v>
                </c:pt>
                <c:pt idx="5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CD7-43BE-8D53-4FCB5060F1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62"/>
        <c:axId val="113077576"/>
        <c:axId val="113075616"/>
      </c:barChart>
      <c:catAx>
        <c:axId val="1130775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3075616"/>
        <c:crosses val="autoZero"/>
        <c:auto val="1"/>
        <c:lblAlgn val="ctr"/>
        <c:lblOffset val="100"/>
        <c:noMultiLvlLbl val="0"/>
      </c:catAx>
      <c:valAx>
        <c:axId val="113075616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3077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noFill/>
            <a:ln w="38100">
              <a:solidFill>
                <a:srgbClr val="150082"/>
              </a:solidFill>
              <a:prstDash val="solid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1579F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A459-4B1D-A644-BB14D7E1C919}"/>
              </c:ext>
            </c:extLst>
          </c:dPt>
          <c:dPt>
            <c:idx val="1"/>
            <c:invertIfNegative val="0"/>
            <c:bubble3D val="0"/>
            <c:spPr>
              <a:solidFill>
                <a:srgbClr val="8880BA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A459-4B1D-A644-BB14D7E1C919}"/>
              </c:ext>
            </c:extLst>
          </c:dPt>
          <c:dPt>
            <c:idx val="2"/>
            <c:invertIfNegative val="0"/>
            <c:bubble3D val="0"/>
            <c:spPr>
              <a:solidFill>
                <a:srgbClr val="B2ADD3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5-A459-4B1D-A644-BB14D7E1C919}"/>
              </c:ext>
            </c:extLst>
          </c:dPt>
          <c:dPt>
            <c:idx val="3"/>
            <c:invertIfNegative val="0"/>
            <c:bubble3D val="0"/>
            <c:spPr>
              <a:solidFill>
                <a:srgbClr val="D6C5E5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7-A459-4B1D-A644-BB14D7E1C919}"/>
              </c:ext>
            </c:extLst>
          </c:dPt>
          <c:dPt>
            <c:idx val="4"/>
            <c:invertIfNegative val="0"/>
            <c:bubble3D val="0"/>
            <c:spPr>
              <a:solidFill>
                <a:srgbClr val="DDCFE9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9-A459-4B1D-A644-BB14D7E1C919}"/>
              </c:ext>
            </c:extLst>
          </c:dPt>
          <c:dPt>
            <c:idx val="5"/>
            <c:invertIfNegative val="0"/>
            <c:bubble3D val="0"/>
            <c:spPr>
              <a:solidFill>
                <a:srgbClr val="F2EDF7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B-A459-4B1D-A644-BB14D7E1C919}"/>
              </c:ext>
            </c:extLst>
          </c:dPt>
          <c:dLbls>
            <c:dLbl>
              <c:idx val="0"/>
              <c:layout>
                <c:manualLayout>
                  <c:x val="0"/>
                  <c:y val="-2.842617688289392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067199535753782"/>
                      <c:h val="9.067950425642828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459-4B1D-A644-BB14D7E1C919}"/>
                </c:ext>
              </c:extLst>
            </c:dLbl>
            <c:dLbl>
              <c:idx val="1"/>
              <c:layout>
                <c:manualLayout>
                  <c:x val="3.3753991343031448E-3"/>
                  <c:y val="2.84261768828928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459-4B1D-A644-BB14D7E1C919}"/>
                </c:ext>
              </c:extLst>
            </c:dLbl>
            <c:dLbl>
              <c:idx val="2"/>
              <c:layout>
                <c:manualLayout>
                  <c:x val="1.6539292410001506E-2"/>
                  <c:y val="-1.0422811118523935E-1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459-4B1D-A644-BB14D7E1C919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459-4B1D-A644-BB14D7E1C919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A459-4B1D-A644-BB14D7E1C919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A459-4B1D-A644-BB14D7E1C9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Jost*" pitchFamily="50" charset="-52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</c:numCache>
            </c:numRef>
          </c:cat>
          <c:val>
            <c:numRef>
              <c:f>Лист1!$B$2:$B$7</c:f>
              <c:numCache>
                <c:formatCode>0%</c:formatCode>
                <c:ptCount val="6"/>
                <c:pt idx="0">
                  <c:v>0.37</c:v>
                </c:pt>
                <c:pt idx="1">
                  <c:v>0.2</c:v>
                </c:pt>
                <c:pt idx="2">
                  <c:v>0.19</c:v>
                </c:pt>
                <c:pt idx="3">
                  <c:v>0.11</c:v>
                </c:pt>
                <c:pt idx="4">
                  <c:v>0.05</c:v>
                </c:pt>
                <c:pt idx="5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459-4B1D-A644-BB14D7E1C9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62"/>
        <c:axId val="113077576"/>
        <c:axId val="113075616"/>
      </c:barChart>
      <c:catAx>
        <c:axId val="1130775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3075616"/>
        <c:crosses val="autoZero"/>
        <c:auto val="1"/>
        <c:lblAlgn val="ctr"/>
        <c:lblOffset val="100"/>
        <c:noMultiLvlLbl val="0"/>
      </c:catAx>
      <c:valAx>
        <c:axId val="113075616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3077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noFill/>
            <a:ln w="38100">
              <a:solidFill>
                <a:srgbClr val="150082"/>
              </a:solidFill>
              <a:prstDash val="solid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3030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0C37-4F21-AA80-C3CA1F61A1C2}"/>
              </c:ext>
            </c:extLst>
          </c:dPt>
          <c:dPt>
            <c:idx val="1"/>
            <c:invertIfNegative val="0"/>
            <c:bubble3D val="0"/>
            <c:spPr>
              <a:solidFill>
                <a:srgbClr val="FF6D6D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0C37-4F21-AA80-C3CA1F61A1C2}"/>
              </c:ext>
            </c:extLst>
          </c:dPt>
          <c:dPt>
            <c:idx val="2"/>
            <c:invertIfNegative val="0"/>
            <c:bubble3D val="0"/>
            <c:spPr>
              <a:solidFill>
                <a:srgbClr val="FF8989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5-0C37-4F21-AA80-C3CA1F61A1C2}"/>
              </c:ext>
            </c:extLst>
          </c:dPt>
          <c:dPt>
            <c:idx val="3"/>
            <c:invertIfNegative val="0"/>
            <c:bubble3D val="0"/>
            <c:spPr>
              <a:solidFill>
                <a:srgbClr val="FFA3A3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7-0C37-4F21-AA80-C3CA1F61A1C2}"/>
              </c:ext>
            </c:extLst>
          </c:dPt>
          <c:dPt>
            <c:idx val="4"/>
            <c:invertIfNegative val="0"/>
            <c:bubble3D val="0"/>
            <c:spPr>
              <a:solidFill>
                <a:srgbClr val="FFC5C5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9-0C37-4F21-AA80-C3CA1F61A1C2}"/>
              </c:ext>
            </c:extLst>
          </c:dPt>
          <c:dPt>
            <c:idx val="5"/>
            <c:invertIfNegative val="0"/>
            <c:bubble3D val="0"/>
            <c:spPr>
              <a:solidFill>
                <a:srgbClr val="FFF7F7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B-0C37-4F21-AA80-C3CA1F61A1C2}"/>
              </c:ext>
            </c:extLst>
          </c:dPt>
          <c:dLbls>
            <c:dLbl>
              <c:idx val="0"/>
              <c:layout>
                <c:manualLayout>
                  <c:x val="-1.1577504687001175E-2"/>
                  <c:y val="-5.685235376578784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66983509153392"/>
                      <c:h val="9.067950425642828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C37-4F21-AA80-C3CA1F61A1C2}"/>
                </c:ext>
              </c:extLst>
            </c:dLbl>
            <c:dLbl>
              <c:idx val="1"/>
              <c:layout>
                <c:manualLayout>
                  <c:x val="3.3753991343031448E-3"/>
                  <c:y val="2.84261768828928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C37-4F21-AA80-C3CA1F61A1C2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C37-4F21-AA80-C3CA1F61A1C2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C37-4F21-AA80-C3CA1F61A1C2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C37-4F21-AA80-C3CA1F61A1C2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0C37-4F21-AA80-C3CA1F61A1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Jost*" pitchFamily="50" charset="-52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</c:numCache>
            </c:numRef>
          </c:cat>
          <c:val>
            <c:numRef>
              <c:f>Лист1!$B$2:$B$7</c:f>
              <c:numCache>
                <c:formatCode>0%</c:formatCode>
                <c:ptCount val="6"/>
                <c:pt idx="0">
                  <c:v>0.38</c:v>
                </c:pt>
                <c:pt idx="1">
                  <c:v>0.21</c:v>
                </c:pt>
                <c:pt idx="2">
                  <c:v>0.19</c:v>
                </c:pt>
                <c:pt idx="3">
                  <c:v>0.11</c:v>
                </c:pt>
                <c:pt idx="4">
                  <c:v>0.02</c:v>
                </c:pt>
                <c:pt idx="5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C37-4F21-AA80-C3CA1F61A1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62"/>
        <c:axId val="113077576"/>
        <c:axId val="113075616"/>
      </c:barChart>
      <c:catAx>
        <c:axId val="1130775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3075616"/>
        <c:crosses val="autoZero"/>
        <c:auto val="1"/>
        <c:lblAlgn val="ctr"/>
        <c:lblOffset val="100"/>
        <c:noMultiLvlLbl val="0"/>
      </c:catAx>
      <c:valAx>
        <c:axId val="113075616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3077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noFill/>
            <a:ln w="38100">
              <a:solidFill>
                <a:srgbClr val="150082"/>
              </a:solidFill>
              <a:prstDash val="solid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0C37-4F21-AA80-C3CA1F61A1C2}"/>
              </c:ext>
            </c:extLst>
          </c:dPt>
          <c:dPt>
            <c:idx val="1"/>
            <c:invertIfNegative val="0"/>
            <c:bubble3D val="0"/>
            <c:spPr>
              <a:solidFill>
                <a:srgbClr val="AA508C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0C37-4F21-AA80-C3CA1F61A1C2}"/>
              </c:ext>
            </c:extLst>
          </c:dPt>
          <c:dPt>
            <c:idx val="2"/>
            <c:invertIfNegative val="0"/>
            <c:bubble3D val="0"/>
            <c:spPr>
              <a:solidFill>
                <a:srgbClr val="E6A2E6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5-0C37-4F21-AA80-C3CA1F61A1C2}"/>
              </c:ext>
            </c:extLst>
          </c:dPt>
          <c:dPt>
            <c:idx val="3"/>
            <c:invertIfNegative val="0"/>
            <c:bubble3D val="0"/>
            <c:spPr>
              <a:solidFill>
                <a:srgbClr val="CCCCFF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7-0C37-4F21-AA80-C3CA1F61A1C2}"/>
              </c:ext>
            </c:extLst>
          </c:dPt>
          <c:dPt>
            <c:idx val="4"/>
            <c:invertIfNegative val="0"/>
            <c:bubble3D val="0"/>
            <c:spPr>
              <a:solidFill>
                <a:srgbClr val="FFFFFF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9-0C37-4F21-AA80-C3CA1F61A1C2}"/>
              </c:ext>
            </c:extLst>
          </c:dPt>
          <c:dPt>
            <c:idx val="5"/>
            <c:invertIfNegative val="0"/>
            <c:bubble3D val="0"/>
            <c:spPr>
              <a:solidFill>
                <a:srgbClr val="FFF7F7"/>
              </a:solidFill>
              <a:ln w="38100">
                <a:noFill/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B-0C37-4F21-AA80-C3CA1F61A1C2}"/>
              </c:ext>
            </c:extLst>
          </c:dPt>
          <c:dLbls>
            <c:dLbl>
              <c:idx val="0"/>
              <c:layout>
                <c:manualLayout>
                  <c:x val="-1.1577504687001175E-2"/>
                  <c:y val="-5.685235376578784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66983509153392"/>
                      <c:h val="9.067950425642828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C37-4F21-AA80-C3CA1F61A1C2}"/>
                </c:ext>
              </c:extLst>
            </c:dLbl>
            <c:dLbl>
              <c:idx val="1"/>
              <c:layout>
                <c:manualLayout>
                  <c:x val="3.3753991343031448E-3"/>
                  <c:y val="2.84261768828928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C37-4F21-AA80-C3CA1F61A1C2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C37-4F21-AA80-C3CA1F61A1C2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C37-4F21-AA80-C3CA1F61A1C2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C37-4F21-AA80-C3CA1F61A1C2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0C37-4F21-AA80-C3CA1F61A1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Jost*" pitchFamily="50" charset="-52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</c:numCache>
            </c:numRef>
          </c:cat>
          <c:val>
            <c:numRef>
              <c:f>Лист1!$B$2:$B$7</c:f>
              <c:numCache>
                <c:formatCode>0%</c:formatCode>
                <c:ptCount val="6"/>
                <c:pt idx="0">
                  <c:v>0.42</c:v>
                </c:pt>
                <c:pt idx="1">
                  <c:v>0.17</c:v>
                </c:pt>
                <c:pt idx="2">
                  <c:v>0.17</c:v>
                </c:pt>
                <c:pt idx="3">
                  <c:v>0.11</c:v>
                </c:pt>
                <c:pt idx="4">
                  <c:v>0.04</c:v>
                </c:pt>
                <c:pt idx="5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C37-4F21-AA80-C3CA1F61A1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62"/>
        <c:axId val="113077576"/>
        <c:axId val="113075616"/>
      </c:barChart>
      <c:catAx>
        <c:axId val="1130775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3075616"/>
        <c:crosses val="autoZero"/>
        <c:auto val="1"/>
        <c:lblAlgn val="ctr"/>
        <c:lblOffset val="100"/>
        <c:noMultiLvlLbl val="0"/>
      </c:catAx>
      <c:valAx>
        <c:axId val="113075616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3077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36EBF-E34A-42D5-85B9-5B9AAB5DFF90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6151F-7706-4D39-A79F-86772B2D9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313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546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218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399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816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326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897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587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957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2792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787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104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2785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2067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1871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9296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5392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3254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2129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07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9553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2422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920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709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0830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7004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474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6820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3150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9705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4093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6665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878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129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5704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2835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0858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1320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8951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5436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8651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8717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29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776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269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781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162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151F-7706-4D39-A79F-86772B2D9B2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816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D9FC-EDA3-49A9-B687-D61C367C2B40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484F2-10CD-4622-B4BF-935B96DFB3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63165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D9FC-EDA3-49A9-B687-D61C367C2B40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484F2-10CD-4622-B4BF-935B96DFB3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36226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D9FC-EDA3-49A9-B687-D61C367C2B40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484F2-10CD-4622-B4BF-935B96DFB3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28302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D9FC-EDA3-49A9-B687-D61C367C2B40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484F2-10CD-4622-B4BF-935B96DFB3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53037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D9FC-EDA3-49A9-B687-D61C367C2B40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484F2-10CD-4622-B4BF-935B96DFB3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84398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D9FC-EDA3-49A9-B687-D61C367C2B40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484F2-10CD-4622-B4BF-935B96DFB3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81890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D9FC-EDA3-49A9-B687-D61C367C2B40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484F2-10CD-4622-B4BF-935B96DFB3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74928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D9FC-EDA3-49A9-B687-D61C367C2B40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484F2-10CD-4622-B4BF-935B96DFB3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11623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D9FC-EDA3-49A9-B687-D61C367C2B40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484F2-10CD-4622-B4BF-935B96DFB3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90864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D9FC-EDA3-49A9-B687-D61C367C2B40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484F2-10CD-4622-B4BF-935B96DFB3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19195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D9FC-EDA3-49A9-B687-D61C367C2B40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484F2-10CD-4622-B4BF-935B96DFB3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59612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2D9FC-EDA3-49A9-B687-D61C367C2B40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484F2-10CD-4622-B4BF-935B96DFB3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82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f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f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f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12" Type="http://schemas.microsoft.com/office/2007/relationships/hdphoto" Target="../media/hdphoto8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microsoft.com/office/2007/relationships/hdphoto" Target="../media/hdphoto9.wdp"/><Relationship Id="rId4" Type="http://schemas.microsoft.com/office/2007/relationships/hdphoto" Target="../media/hdphoto4.wdp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f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f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1.png"/><Relationship Id="rId7" Type="http://schemas.openxmlformats.org/officeDocument/2006/relationships/image" Target="../media/image39.png"/><Relationship Id="rId12" Type="http://schemas.microsoft.com/office/2007/relationships/hdphoto" Target="../media/hdphoto8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26.png"/><Relationship Id="rId5" Type="http://schemas.openxmlformats.org/officeDocument/2006/relationships/image" Target="../media/image38.png"/><Relationship Id="rId10" Type="http://schemas.microsoft.com/office/2007/relationships/hdphoto" Target="../media/hdphoto7.wdp"/><Relationship Id="rId4" Type="http://schemas.microsoft.com/office/2007/relationships/hdphoto" Target="../media/hdphoto3.wdp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41.png"/><Relationship Id="rId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f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39.png"/><Relationship Id="rId12" Type="http://schemas.microsoft.com/office/2007/relationships/hdphoto" Target="../media/hdphoto14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46.png"/><Relationship Id="rId5" Type="http://schemas.openxmlformats.org/officeDocument/2006/relationships/image" Target="../media/image38.png"/><Relationship Id="rId10" Type="http://schemas.microsoft.com/office/2007/relationships/hdphoto" Target="../media/hdphoto9.wdp"/><Relationship Id="rId4" Type="http://schemas.microsoft.com/office/2007/relationships/hdphoto" Target="../media/hdphoto3.wdp"/><Relationship Id="rId9" Type="http://schemas.openxmlformats.org/officeDocument/2006/relationships/image" Target="../media/image33.png"/><Relationship Id="rId1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f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12" Type="http://schemas.microsoft.com/office/2007/relationships/hdphoto" Target="../media/hdphoto16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50.png"/><Relationship Id="rId5" Type="http://schemas.openxmlformats.org/officeDocument/2006/relationships/image" Target="../media/image21.png"/><Relationship Id="rId10" Type="http://schemas.microsoft.com/office/2007/relationships/hdphoto" Target="../media/hdphoto15.wdp"/><Relationship Id="rId4" Type="http://schemas.microsoft.com/office/2007/relationships/hdphoto" Target="../media/hdphoto4.wdp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f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fif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3.png"/><Relationship Id="rId7" Type="http://schemas.openxmlformats.org/officeDocument/2006/relationships/image" Target="../media/image22.png"/><Relationship Id="rId12" Type="http://schemas.microsoft.com/office/2007/relationships/hdphoto" Target="../media/hdphoto15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11" Type="http://schemas.openxmlformats.org/officeDocument/2006/relationships/image" Target="../media/image49.png"/><Relationship Id="rId5" Type="http://schemas.openxmlformats.org/officeDocument/2006/relationships/image" Target="../media/image57.png"/><Relationship Id="rId10" Type="http://schemas.microsoft.com/office/2007/relationships/hdphoto" Target="../media/hdphoto18.wdp"/><Relationship Id="rId4" Type="http://schemas.microsoft.com/office/2007/relationships/hdphoto" Target="../media/hdphoto9.wdp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60.png"/><Relationship Id="rId4" Type="http://schemas.microsoft.com/office/2007/relationships/hdphoto" Target="../media/hdphoto19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fif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49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microsoft.com/office/2007/relationships/hdphoto" Target="../media/hdphoto1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8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f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microsoft.com/office/2007/relationships/hdphoto" Target="../media/hdphoto22.wdp"/><Relationship Id="rId4" Type="http://schemas.microsoft.com/office/2007/relationships/hdphoto" Target="../media/hdphoto5.wdp"/><Relationship Id="rId9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7" Type="http://schemas.microsoft.com/office/2007/relationships/hdphoto" Target="../media/hdphoto2.wd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72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f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microsoft.com/office/2007/relationships/hdphoto" Target="../media/hdphoto13.wdp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chart" Target="../charts/chart11.xml"/><Relationship Id="rId4" Type="http://schemas.microsoft.com/office/2007/relationships/hdphoto" Target="../media/hdphoto12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hyperlink" Target="https://operators.1tvch.ru/signal_deliveries/nazemnaya-dostavka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chart" Target="../charts/char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f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24.png"/><Relationship Id="rId1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-204000" y="-171000"/>
            <a:ext cx="12396000" cy="7200000"/>
            <a:chOff x="-204000" y="-171000"/>
            <a:chExt cx="12396000" cy="7200000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494"/>
            <a:stretch/>
          </p:blipFill>
          <p:spPr>
            <a:xfrm>
              <a:off x="-204000" y="1285000"/>
              <a:ext cx="12396000" cy="574400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" b="95071"/>
            <a:stretch/>
          </p:blipFill>
          <p:spPr>
            <a:xfrm flipV="1">
              <a:off x="-204000" y="-171000"/>
              <a:ext cx="12396000" cy="162000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56000" y="3317638"/>
            <a:ext cx="11520000" cy="240065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>КИНОСЕРИАЛЬНЫЕ</a:t>
            </a:r>
            <a:r>
              <a:rPr lang="ru-RU" altLang="ko-KR" sz="3200" b="1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> </a:t>
            </a:r>
            <a:r>
              <a:rPr lang="ru-RU" altLang="ko-KR" sz="3200" b="1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>ТЕЛЕКАНАЛЫ</a:t>
            </a:r>
          </a:p>
          <a:p>
            <a:pPr algn="just"/>
            <a:r>
              <a:rPr lang="ru-RU" altLang="ko-KR" sz="3200" b="1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>«ПЕРВОГО ТВЧ»</a:t>
            </a:r>
            <a:endParaRPr lang="en-US" altLang="ko-KR" sz="3200" b="1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  <a:ea typeface="Jost* 500 Medium" pitchFamily="50" charset="-52"/>
            </a:endParaRPr>
          </a:p>
          <a:p>
            <a:pPr algn="just"/>
            <a:endParaRPr lang="ru-RU" sz="1200" dirty="0">
              <a:solidFill>
                <a:schemeClr val="bg1">
                  <a:lumMod val="75000"/>
                </a:schemeClr>
              </a:solidFill>
              <a:latin typeface="Jost* 500 Medium" pitchFamily="50" charset="-52"/>
              <a:ea typeface="Jost* 500 Medium" pitchFamily="50" charset="-52"/>
            </a:endParaRPr>
          </a:p>
          <a:p>
            <a:pPr algn="just"/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>КИНОПОКАЗ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> | </a:t>
            </a:r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>НАШ КИНОПОКАЗ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> | </a:t>
            </a:r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>БЛОКБАСТЕР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> | </a:t>
            </a:r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>ХИТ</a:t>
            </a:r>
          </a:p>
          <a:p>
            <a:r>
              <a:rPr lang="ru-RU" sz="1400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>НАШЕ </a:t>
            </a:r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>МУЖСКОЕ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> | </a:t>
            </a:r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>КАМЕДИ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> | </a:t>
            </a:r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>ПРО </a:t>
            </a:r>
            <a:r>
              <a:rPr lang="ru-RU" sz="1400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>ЛЮБОВЬ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> | SCREAM</a:t>
            </a:r>
            <a:r>
              <a:rPr lang="ru-RU" sz="1400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/>
            </a:r>
            <a:br>
              <a:rPr lang="ru-RU" sz="1400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</a:br>
            <a:r>
              <a:rPr lang="ru-RU" sz="1400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>ЛАВСТОРИ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>|</a:t>
            </a:r>
            <a:r>
              <a:rPr lang="ru-RU" sz="1400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> СОВЕТСКАЯ КИНОКЛАССИКА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>| </a:t>
            </a:r>
            <a:r>
              <a:rPr lang="ru-RU" sz="1400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>ДЕНЬ ПОБЕДЫ</a:t>
            </a:r>
          </a:p>
          <a:p>
            <a:pPr algn="just"/>
            <a:endParaRPr lang="ru-RU" altLang="ko-KR" sz="3200" dirty="0">
              <a:solidFill>
                <a:srgbClr val="969696"/>
              </a:solidFill>
              <a:latin typeface="Jost* 900 Black" pitchFamily="50" charset="-52"/>
              <a:ea typeface="Jost* 900 Black" pitchFamily="50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62614"/>
            <a:ext cx="2217973" cy="221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40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359" y="0"/>
            <a:ext cx="12176960" cy="68596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7306" y="0"/>
            <a:ext cx="12519032" cy="7041955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5736000" y="-171000"/>
            <a:ext cx="91043" cy="7560000"/>
          </a:xfrm>
          <a:prstGeom prst="rect">
            <a:avLst/>
          </a:prstGeom>
          <a:solidFill>
            <a:srgbClr val="006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0" y="5625000"/>
            <a:ext cx="12316650" cy="1044000"/>
          </a:xfrm>
          <a:prstGeom prst="rect">
            <a:avLst/>
          </a:prstGeom>
          <a:solidFill>
            <a:srgbClr val="0061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27123" y="5839224"/>
            <a:ext cx="7448877" cy="6155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«Ветреная река»</a:t>
            </a:r>
          </a:p>
          <a:p>
            <a:r>
              <a:rPr lang="en-US" sz="1400" cap="all" spc="3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Imdb</a:t>
            </a:r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7,7 </a:t>
            </a:r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| </a:t>
            </a:r>
            <a:r>
              <a:rPr lang="ru-RU" sz="1400" cap="all" spc="3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Кинопоиск</a:t>
            </a:r>
            <a:r>
              <a:rPr lang="ru-RU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7,7</a:t>
            </a:r>
            <a:endParaRPr lang="ru-RU" sz="1400" cap="all" spc="3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21000" y="5839224"/>
            <a:ext cx="9136438" cy="6155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«Безумный </a:t>
            </a:r>
            <a:r>
              <a:rPr lang="ru-RU" sz="20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спецназ»</a:t>
            </a:r>
            <a:endParaRPr lang="ru-RU" sz="2000" cap="all" spc="3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IMDB 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6,2</a:t>
            </a:r>
            <a:r>
              <a:rPr lang="en-US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| </a:t>
            </a:r>
            <a:r>
              <a:rPr lang="ru-RU" sz="1400" cap="all" spc="3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Кинопоиск</a:t>
            </a:r>
            <a:r>
              <a:rPr lang="ru-RU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5,9</a:t>
            </a:r>
            <a:endParaRPr lang="ru-RU" sz="1400" cap="all" spc="3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7933640-52B9-B4DB-E815-0949E21A7904}"/>
              </a:ext>
            </a:extLst>
          </p:cNvPr>
          <p:cNvSpPr/>
          <p:nvPr/>
        </p:nvSpPr>
        <p:spPr>
          <a:xfrm>
            <a:off x="-56947" y="203950"/>
            <a:ext cx="3700650" cy="615050"/>
          </a:xfrm>
          <a:prstGeom prst="rect">
            <a:avLst/>
          </a:prstGeom>
          <a:solidFill>
            <a:srgbClr val="0352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4F"/>
              </a:solidFill>
              <a:highlight>
                <a:srgbClr val="FF004F"/>
              </a:highligh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0818" y="220969"/>
            <a:ext cx="7137659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ПРЕМЬЕРЫ</a:t>
            </a:r>
            <a:endParaRPr lang="ru-RU" sz="36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36759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7" y="-30600"/>
            <a:ext cx="12390403" cy="696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7"/>
          <a:stretch/>
        </p:blipFill>
        <p:spPr>
          <a:xfrm>
            <a:off x="-6414000" y="-36000"/>
            <a:ext cx="12195000" cy="696960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5736000" y="-171000"/>
            <a:ext cx="91043" cy="7560000"/>
          </a:xfrm>
          <a:prstGeom prst="rect">
            <a:avLst/>
          </a:prstGeom>
          <a:solidFill>
            <a:srgbClr val="006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0" y="5625000"/>
            <a:ext cx="12316650" cy="1044000"/>
          </a:xfrm>
          <a:prstGeom prst="rect">
            <a:avLst/>
          </a:prstGeom>
          <a:solidFill>
            <a:srgbClr val="0061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7123" y="5769000"/>
            <a:ext cx="7448877" cy="6155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«</a:t>
            </a:r>
            <a:r>
              <a:rPr lang="ru-RU" sz="20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База "</a:t>
            </a:r>
            <a:r>
              <a:rPr lang="ru-RU" sz="2000" cap="all" spc="300" dirty="0" err="1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Клейтон</a:t>
            </a:r>
            <a:r>
              <a:rPr lang="ru-RU" sz="20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"</a:t>
            </a:r>
            <a:r>
              <a:rPr lang="ru-RU" sz="20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»</a:t>
            </a:r>
            <a:endParaRPr lang="ru-RU" sz="2000" cap="all" spc="3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IMDB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6,4 </a:t>
            </a:r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| </a:t>
            </a:r>
            <a:r>
              <a:rPr lang="ru-RU" sz="1400" cap="all" spc="3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Кинопоиск</a:t>
            </a:r>
            <a:r>
              <a:rPr lang="ru-RU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7</a:t>
            </a:r>
            <a:r>
              <a:rPr lang="en-US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,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3</a:t>
            </a:r>
            <a:endParaRPr lang="ru-RU" sz="1400" cap="all" spc="3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64562" y="5769000"/>
            <a:ext cx="9136438" cy="6155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«</a:t>
            </a:r>
            <a:r>
              <a:rPr lang="ru-RU" sz="2000" cap="all" spc="3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Фрилансеры</a:t>
            </a:r>
            <a:r>
              <a:rPr lang="ru-RU" sz="20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»</a:t>
            </a:r>
          </a:p>
          <a:p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IMDB 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4,7</a:t>
            </a:r>
            <a:r>
              <a:rPr lang="en-US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| </a:t>
            </a:r>
            <a:r>
              <a:rPr lang="ru-RU" sz="1400" cap="all" spc="3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Кинопоиск</a:t>
            </a:r>
            <a:r>
              <a:rPr lang="ru-RU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5,4</a:t>
            </a:r>
            <a:endParaRPr lang="ru-RU" sz="1400" cap="all" spc="3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55212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B25A6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6001" y="1950998"/>
            <a:ext cx="4269839" cy="255454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altLang="ko-K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«Наш Кинопоказ» — пёстрая коллекция российского прокатного кино, телефильмов и сериалов самых разных жанров. </a:t>
            </a:r>
            <a:endParaRPr lang="en-US" altLang="ko-K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  <a:p>
            <a:pPr algn="just"/>
            <a:endParaRPr lang="en-US" altLang="ko-K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  <a:p>
            <a:pPr algn="just"/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Боевики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, комедии, драмы и мелодрамы, военные и 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исторические 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киноленты — от известных и уже полюбившихся зрителям картин до новинок проката.</a:t>
            </a:r>
            <a:endParaRPr lang="ru-RU" altLang="ko-K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910726" y="549000"/>
            <a:ext cx="2405924" cy="445709"/>
          </a:xfrm>
          <a:prstGeom prst="rect">
            <a:avLst/>
          </a:prstGeom>
          <a:solidFill>
            <a:srgbClr val="499D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19591" y="504000"/>
            <a:ext cx="5895000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КОНТЕНТ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5166694" y="1809000"/>
            <a:ext cx="1" cy="4185000"/>
          </a:xfrm>
          <a:prstGeom prst="line">
            <a:avLst/>
          </a:prstGeom>
          <a:ln w="28575">
            <a:solidFill>
              <a:srgbClr val="79FDFC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00998" y="414000"/>
            <a:ext cx="6570001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4800" cap="all" dirty="0">
                <a:solidFill>
                  <a:srgbClr val="499D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  <a:ea typeface="Jost* 900 Black" pitchFamily="50" charset="-52"/>
              </a:rPr>
              <a:t>Наш</a:t>
            </a:r>
            <a:r>
              <a:rPr lang="ru-RU" sz="4800" cap="all" dirty="0">
                <a:solidFill>
                  <a:srgbClr val="7900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st* 900 Black" pitchFamily="50" charset="-52"/>
                <a:ea typeface="Jost* 900 Black" pitchFamily="50" charset="-52"/>
              </a:rPr>
              <a:t> </a:t>
            </a:r>
            <a:r>
              <a:rPr lang="ru-RU" sz="4800" cap="all" dirty="0">
                <a:solidFill>
                  <a:srgbClr val="79FD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  <a:ea typeface="Jost* 900 Black" pitchFamily="50" charset="-52"/>
              </a:rPr>
              <a:t>Кинопоказ</a:t>
            </a:r>
            <a:endParaRPr lang="ru-RU" sz="6000" cap="all" dirty="0">
              <a:solidFill>
                <a:srgbClr val="79FDF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anose="020B0903020102020204" pitchFamily="34" charset="0"/>
              <a:ea typeface="Jost* 600 Semi" pitchFamily="50" charset="-52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5727550" y="1795002"/>
            <a:ext cx="6533450" cy="4143986"/>
            <a:chOff x="5727550" y="1795002"/>
            <a:chExt cx="6533450" cy="4143986"/>
          </a:xfrm>
        </p:grpSpPr>
        <p:sp>
          <p:nvSpPr>
            <p:cNvPr id="33" name="TextBox 32"/>
            <p:cNvSpPr txBox="1"/>
            <p:nvPr/>
          </p:nvSpPr>
          <p:spPr>
            <a:xfrm>
              <a:off x="6447112" y="1795002"/>
              <a:ext cx="5173650" cy="553998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sz="20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В эфире телеканала:</a:t>
              </a:r>
              <a:endParaRPr lang="ru-RU" sz="2400" spc="3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endParaRPr>
            </a:p>
          </p:txBody>
        </p:sp>
        <p:grpSp>
          <p:nvGrpSpPr>
            <p:cNvPr id="27" name="Группа 26"/>
            <p:cNvGrpSpPr/>
            <p:nvPr/>
          </p:nvGrpSpPr>
          <p:grpSpPr>
            <a:xfrm>
              <a:off x="9063942" y="3672789"/>
              <a:ext cx="2882058" cy="1015663"/>
              <a:chOff x="9172178" y="3763337"/>
              <a:chExt cx="2882058" cy="1015663"/>
            </a:xfrm>
          </p:grpSpPr>
          <p:grpSp>
            <p:nvGrpSpPr>
              <p:cNvPr id="24" name="Группа 23"/>
              <p:cNvGrpSpPr/>
              <p:nvPr/>
            </p:nvGrpSpPr>
            <p:grpSpPr>
              <a:xfrm>
                <a:off x="9172178" y="3911168"/>
                <a:ext cx="720000" cy="720000"/>
                <a:chOff x="6651732" y="3834858"/>
                <a:chExt cx="720000" cy="720000"/>
              </a:xfrm>
            </p:grpSpPr>
            <p:sp>
              <p:nvSpPr>
                <p:cNvPr id="19" name="Овал 18"/>
                <p:cNvSpPr/>
                <p:nvPr/>
              </p:nvSpPr>
              <p:spPr>
                <a:xfrm>
                  <a:off x="6651732" y="3834858"/>
                  <a:ext cx="720000" cy="720000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2" name="Рисунок 1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100000"/>
                          </a14:imgEffect>
                          <a14:imgEffect>
                            <a14:brightnessContrast bright="100000" contras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03873" y="3986999"/>
                  <a:ext cx="415718" cy="415718"/>
                </a:xfrm>
                <a:prstGeom prst="rect">
                  <a:avLst/>
                </a:prstGeom>
              </p:spPr>
            </p:pic>
          </p:grpSp>
          <p:sp>
            <p:nvSpPr>
              <p:cNvPr id="31" name="TextBox 30"/>
              <p:cNvSpPr txBox="1"/>
              <p:nvPr/>
            </p:nvSpPr>
            <p:spPr>
              <a:xfrm>
                <a:off x="9925208" y="3763337"/>
                <a:ext cx="2129028" cy="1015663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tabLst>
                    <a:tab pos="895350" algn="l"/>
                    <a:tab pos="3408363" algn="l"/>
                  </a:tabLst>
                </a:pPr>
                <a:r>
                  <a:rPr lang="ru-RU" sz="2000" cap="all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  <a:ea typeface="Jost*" pitchFamily="50" charset="-52"/>
                  </a:rPr>
                  <a:t>искрометные комедии</a:t>
                </a:r>
              </a:p>
            </p:txBody>
          </p:sp>
        </p:grpSp>
        <p:grpSp>
          <p:nvGrpSpPr>
            <p:cNvPr id="13" name="Группа 12"/>
            <p:cNvGrpSpPr/>
            <p:nvPr/>
          </p:nvGrpSpPr>
          <p:grpSpPr>
            <a:xfrm>
              <a:off x="9063942" y="4923325"/>
              <a:ext cx="3197058" cy="1015663"/>
              <a:chOff x="9002623" y="4959000"/>
              <a:chExt cx="3197058" cy="1015663"/>
            </a:xfrm>
          </p:grpSpPr>
          <p:grpSp>
            <p:nvGrpSpPr>
              <p:cNvPr id="28" name="Группа 27"/>
              <p:cNvGrpSpPr/>
              <p:nvPr/>
            </p:nvGrpSpPr>
            <p:grpSpPr>
              <a:xfrm>
                <a:off x="9002623" y="5106831"/>
                <a:ext cx="720000" cy="720000"/>
                <a:chOff x="6680999" y="2594679"/>
                <a:chExt cx="720000" cy="720000"/>
              </a:xfrm>
            </p:grpSpPr>
            <p:pic>
              <p:nvPicPr>
                <p:cNvPr id="10" name="Рисунок 9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harpenSoften amount="100000"/>
                          </a14:imgEffect>
                          <a14:imgEffect>
                            <a14:brightnessContrast bright="100000" contras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25375" y="2739054"/>
                  <a:ext cx="431250" cy="431250"/>
                </a:xfrm>
                <a:prstGeom prst="rect">
                  <a:avLst/>
                </a:prstGeom>
              </p:spPr>
            </p:pic>
            <p:sp>
              <p:nvSpPr>
                <p:cNvPr id="16" name="Овал 15"/>
                <p:cNvSpPr/>
                <p:nvPr/>
              </p:nvSpPr>
              <p:spPr>
                <a:xfrm>
                  <a:off x="6680999" y="2594679"/>
                  <a:ext cx="720000" cy="720000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4" name="TextBox 33"/>
              <p:cNvSpPr txBox="1"/>
              <p:nvPr/>
            </p:nvSpPr>
            <p:spPr>
              <a:xfrm>
                <a:off x="9755653" y="4959000"/>
                <a:ext cx="2444028" cy="1015663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tabLst>
                    <a:tab pos="895350" algn="l"/>
                    <a:tab pos="3408363" algn="l"/>
                  </a:tabLst>
                </a:pPr>
                <a:r>
                  <a:rPr lang="ru-RU" sz="2000" cap="all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  <a:ea typeface="Jost*" pitchFamily="50" charset="-52"/>
                  </a:rPr>
                  <a:t>исторические драмы </a:t>
                </a:r>
                <a:endParaRPr lang="ru-RU" sz="2400" cap="all" spc="3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endParaRPr>
              </a:p>
            </p:txBody>
          </p:sp>
        </p:grpSp>
        <p:grpSp>
          <p:nvGrpSpPr>
            <p:cNvPr id="6" name="Группа 5"/>
            <p:cNvGrpSpPr/>
            <p:nvPr/>
          </p:nvGrpSpPr>
          <p:grpSpPr>
            <a:xfrm>
              <a:off x="5727550" y="3672789"/>
              <a:ext cx="2933450" cy="1015663"/>
              <a:chOff x="5367550" y="3662505"/>
              <a:chExt cx="2933450" cy="1015663"/>
            </a:xfrm>
          </p:grpSpPr>
          <p:grpSp>
            <p:nvGrpSpPr>
              <p:cNvPr id="25" name="Группа 24"/>
              <p:cNvGrpSpPr/>
              <p:nvPr/>
            </p:nvGrpSpPr>
            <p:grpSpPr>
              <a:xfrm>
                <a:off x="5367550" y="3810336"/>
                <a:ext cx="720000" cy="720000"/>
                <a:chOff x="6651732" y="4997986"/>
                <a:chExt cx="720000" cy="720000"/>
              </a:xfrm>
            </p:grpSpPr>
            <p:sp>
              <p:nvSpPr>
                <p:cNvPr id="21" name="Овал 20"/>
                <p:cNvSpPr/>
                <p:nvPr/>
              </p:nvSpPr>
              <p:spPr>
                <a:xfrm>
                  <a:off x="6651732" y="4997986"/>
                  <a:ext cx="720000" cy="720000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5" name="Рисунок 14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sharpenSoften amount="100000"/>
                          </a14:imgEffect>
                          <a14:imgEffect>
                            <a14:brightnessContrast bright="100000" contras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73979" y="5120233"/>
                  <a:ext cx="475507" cy="475507"/>
                </a:xfrm>
                <a:prstGeom prst="rect">
                  <a:avLst/>
                </a:prstGeom>
              </p:spPr>
            </p:pic>
          </p:grpSp>
          <p:sp>
            <p:nvSpPr>
              <p:cNvPr id="35" name="TextBox 34"/>
              <p:cNvSpPr txBox="1"/>
              <p:nvPr/>
            </p:nvSpPr>
            <p:spPr>
              <a:xfrm>
                <a:off x="6087112" y="3662505"/>
                <a:ext cx="2213888" cy="1015663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tabLst>
                    <a:tab pos="895350" algn="l"/>
                    <a:tab pos="3408363" algn="l"/>
                  </a:tabLst>
                </a:pPr>
                <a:r>
                  <a:rPr lang="ru-RU" sz="2000" cap="all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  <a:ea typeface="Jost*" pitchFamily="50" charset="-52"/>
                  </a:rPr>
                  <a:t>трогательные мелодрамы </a:t>
                </a:r>
                <a:endParaRPr lang="ru-RU" sz="2400" cap="all" spc="3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endParaRPr>
              </a:p>
            </p:txBody>
          </p:sp>
        </p:grpSp>
        <p:grpSp>
          <p:nvGrpSpPr>
            <p:cNvPr id="9" name="Группа 8"/>
            <p:cNvGrpSpPr/>
            <p:nvPr/>
          </p:nvGrpSpPr>
          <p:grpSpPr>
            <a:xfrm>
              <a:off x="5727550" y="4923325"/>
              <a:ext cx="3403153" cy="1015663"/>
              <a:chOff x="5367550" y="4959000"/>
              <a:chExt cx="3403153" cy="1015663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6087112" y="4959000"/>
                <a:ext cx="2683591" cy="1015663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tabLst>
                    <a:tab pos="895350" algn="l"/>
                    <a:tab pos="3408363" algn="l"/>
                  </a:tabLst>
                </a:pPr>
                <a:r>
                  <a:rPr lang="ru-RU" sz="2000" cap="all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  <a:ea typeface="Jost*" pitchFamily="50" charset="-52"/>
                  </a:rPr>
                  <a:t>захватывающие боевики </a:t>
                </a:r>
                <a:endParaRPr lang="ru-RU" sz="2400" cap="all" spc="3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endParaRPr>
              </a:p>
            </p:txBody>
          </p:sp>
          <p:sp>
            <p:nvSpPr>
              <p:cNvPr id="11" name="Овал 10"/>
              <p:cNvSpPr/>
              <p:nvPr/>
            </p:nvSpPr>
            <p:spPr>
              <a:xfrm>
                <a:off x="5367550" y="5106831"/>
                <a:ext cx="720000" cy="72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9" name="Группа 28"/>
            <p:cNvGrpSpPr/>
            <p:nvPr/>
          </p:nvGrpSpPr>
          <p:grpSpPr>
            <a:xfrm>
              <a:off x="5727550" y="2709000"/>
              <a:ext cx="5871748" cy="720000"/>
              <a:chOff x="5367550" y="2744675"/>
              <a:chExt cx="5871748" cy="720000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6087112" y="2827676"/>
                <a:ext cx="5152186" cy="553998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tabLst>
                    <a:tab pos="895350" algn="l"/>
                    <a:tab pos="3408363" algn="l"/>
                  </a:tabLst>
                </a:pPr>
                <a:r>
                  <a:rPr lang="ru-RU" sz="2000" cap="all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  <a:ea typeface="Jost*" pitchFamily="50" charset="-52"/>
                  </a:rPr>
                  <a:t>отечественные фильмы и </a:t>
                </a:r>
                <a:r>
                  <a:rPr lang="ru-RU" sz="2000" cap="all" dirty="0" smtClean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  <a:ea typeface="Jost*" pitchFamily="50" charset="-52"/>
                  </a:rPr>
                  <a:t>сериалы </a:t>
                </a:r>
                <a:endParaRPr lang="ru-RU" sz="2400" cap="all" spc="300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endParaRPr>
              </a:p>
            </p:txBody>
          </p:sp>
          <p:grpSp>
            <p:nvGrpSpPr>
              <p:cNvPr id="5" name="Группа 4"/>
              <p:cNvGrpSpPr/>
              <p:nvPr/>
            </p:nvGrpSpPr>
            <p:grpSpPr>
              <a:xfrm>
                <a:off x="5367550" y="2744675"/>
                <a:ext cx="720000" cy="720000"/>
                <a:chOff x="5421000" y="2718564"/>
                <a:chExt cx="720000" cy="720000"/>
              </a:xfrm>
            </p:grpSpPr>
            <p:sp>
              <p:nvSpPr>
                <p:cNvPr id="20" name="Овал 19"/>
                <p:cNvSpPr/>
                <p:nvPr/>
              </p:nvSpPr>
              <p:spPr>
                <a:xfrm>
                  <a:off x="5421000" y="2718564"/>
                  <a:ext cx="720000" cy="720000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4" name="Рисунок 3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sharpenSoften amount="100000"/>
                          </a14:imgEffect>
                          <a14:imgEffect>
                            <a14:brightnessContrast bright="100000" contras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42875" y="2840439"/>
                  <a:ext cx="476250" cy="476250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42" name="Рисунок 4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604" y="5177783"/>
            <a:ext cx="522748" cy="50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06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B25A6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99297" y="2567186"/>
            <a:ext cx="3243204" cy="93358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3600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42</a:t>
            </a:r>
            <a:r>
              <a:rPr lang="ru-RU" altLang="ko-K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altLang="ko-KR" sz="36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%</a:t>
            </a:r>
          </a:p>
          <a:p>
            <a:r>
              <a:rPr lang="ru-RU" altLang="ko-KR" sz="28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Мужчины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99297" y="3986935"/>
            <a:ext cx="3243204" cy="93358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3600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58</a:t>
            </a:r>
            <a:r>
              <a:rPr lang="ru-RU" altLang="ko-K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altLang="ko-KR" sz="3600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%</a:t>
            </a:r>
            <a:endParaRPr lang="ru-RU" altLang="ko-KR" sz="3600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ru-RU" altLang="ko-KR" sz="28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Женщины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99" y="3191280"/>
            <a:ext cx="1449693" cy="17938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053" y="2347694"/>
            <a:ext cx="1501474" cy="185788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387976" y="549000"/>
            <a:ext cx="2928674" cy="445709"/>
          </a:xfrm>
          <a:prstGeom prst="rect">
            <a:avLst/>
          </a:prstGeom>
          <a:solidFill>
            <a:srgbClr val="499D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9009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96000" y="504000"/>
            <a:ext cx="5895000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АУДИТОРИЯ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50508" y="1969926"/>
            <a:ext cx="2855633" cy="719923"/>
          </a:xfrm>
          <a:prstGeom prst="rect">
            <a:avLst/>
          </a:prstGeom>
          <a:solidFill>
            <a:srgbClr val="499D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7871" y="1899000"/>
            <a:ext cx="2440906" cy="86177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5000" cap="all" spc="300" dirty="0" smtClean="0">
                <a:latin typeface="Century Gothic" panose="020B0502020202020204" pitchFamily="34" charset="0"/>
                <a:ea typeface="Jost* 500 Medium" pitchFamily="50" charset="-52"/>
              </a:rPr>
              <a:t>47</a:t>
            </a:r>
            <a:endParaRPr lang="ru-RU" sz="5000" cap="all" spc="300" dirty="0"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50508" y="2670774"/>
            <a:ext cx="2855633" cy="950497"/>
          </a:xfrm>
          <a:prstGeom prst="rect">
            <a:avLst/>
          </a:prstGeom>
          <a:solidFill>
            <a:srgbClr val="79F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A9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7871" y="2554063"/>
            <a:ext cx="2567354" cy="95410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2400" baseline="-25000" dirty="0">
                <a:latin typeface="Century Gothic" panose="020B0502020202020204" pitchFamily="34" charset="0"/>
                <a:ea typeface="Jost*" pitchFamily="50" charset="-52"/>
              </a:rPr>
              <a:t>Средняя длительность</a:t>
            </a:r>
            <a:endParaRPr lang="ru-RU" altLang="ko-KR" sz="2400" dirty="0"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ru-RU" altLang="ko-KR" sz="2400" baseline="-25000" dirty="0" err="1">
                <a:latin typeface="Century Gothic" panose="020B0502020202020204" pitchFamily="34" charset="0"/>
                <a:ea typeface="Jost*" pitchFamily="50" charset="-52"/>
              </a:rPr>
              <a:t>телесмотрения</a:t>
            </a:r>
            <a:r>
              <a:rPr lang="ru-RU" altLang="ko-KR" sz="2400" baseline="-25000" dirty="0">
                <a:latin typeface="Century Gothic" panose="020B0502020202020204" pitchFamily="34" charset="0"/>
                <a:ea typeface="Jost*" pitchFamily="50" charset="-52"/>
              </a:rPr>
              <a:t> </a:t>
            </a:r>
          </a:p>
          <a:p>
            <a:r>
              <a:rPr lang="ru-RU" altLang="ko-KR" sz="2400" baseline="-25000" dirty="0">
                <a:latin typeface="Century Gothic" panose="020B0502020202020204" pitchFamily="34" charset="0"/>
                <a:ea typeface="Jost*" pitchFamily="50" charset="-52"/>
              </a:rPr>
              <a:t>(</a:t>
            </a:r>
            <a:r>
              <a:rPr lang="ru-RU" altLang="ko-KR" sz="2400" baseline="-25000" dirty="0" smtClean="0">
                <a:latin typeface="Century Gothic" panose="020B0502020202020204" pitchFamily="34" charset="0"/>
                <a:ea typeface="Jost*" pitchFamily="50" charset="-52"/>
              </a:rPr>
              <a:t>минут </a:t>
            </a:r>
            <a:r>
              <a:rPr lang="ru-RU" altLang="ko-KR" sz="2400" baseline="-25000" dirty="0">
                <a:latin typeface="Century Gothic" panose="020B0502020202020204" pitchFamily="34" charset="0"/>
                <a:ea typeface="Jost*" pitchFamily="50" charset="-52"/>
              </a:rPr>
              <a:t>в сутки)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50508" y="4168873"/>
            <a:ext cx="2855633" cy="719923"/>
          </a:xfrm>
          <a:prstGeom prst="rect">
            <a:avLst/>
          </a:prstGeom>
          <a:solidFill>
            <a:srgbClr val="499D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7730" y="4097947"/>
            <a:ext cx="2440906" cy="86177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5000" cap="all" spc="300" dirty="0">
                <a:latin typeface="Century Gothic" panose="020B0502020202020204" pitchFamily="34" charset="0"/>
                <a:ea typeface="Jost* 500 Medium" pitchFamily="50" charset="-52"/>
              </a:rPr>
              <a:t>7</a:t>
            </a:r>
            <a:r>
              <a:rPr lang="ru-RU" sz="5000" cap="all" spc="300" dirty="0" smtClean="0">
                <a:latin typeface="Century Gothic" panose="020B0502020202020204" pitchFamily="34" charset="0"/>
                <a:ea typeface="Jost* 500 Medium" pitchFamily="50" charset="-52"/>
              </a:rPr>
              <a:t> 680</a:t>
            </a:r>
            <a:endParaRPr lang="ru-RU" sz="5000" cap="all" spc="300" dirty="0"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50508" y="4869722"/>
            <a:ext cx="2855633" cy="989278"/>
          </a:xfrm>
          <a:prstGeom prst="rect">
            <a:avLst/>
          </a:prstGeom>
          <a:solidFill>
            <a:srgbClr val="79F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A9F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67730" y="4976458"/>
            <a:ext cx="2567354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2400" baseline="-25000" dirty="0">
                <a:latin typeface="Century Gothic" panose="020B0502020202020204" pitchFamily="34" charset="0"/>
                <a:ea typeface="Jost*" pitchFamily="50" charset="-52"/>
              </a:rPr>
              <a:t>Среднемесячный охват </a:t>
            </a:r>
          </a:p>
          <a:p>
            <a:r>
              <a:rPr lang="ru-RU" altLang="ko-KR" sz="2400" baseline="-25000" dirty="0">
                <a:latin typeface="Century Gothic" panose="020B0502020202020204" pitchFamily="34" charset="0"/>
                <a:ea typeface="Jost*" pitchFamily="50" charset="-52"/>
              </a:rPr>
              <a:t>(тысяч человек)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816000" y="1969926"/>
            <a:ext cx="0" cy="3889074"/>
          </a:xfrm>
          <a:prstGeom prst="line">
            <a:avLst/>
          </a:prstGeom>
          <a:ln w="28575">
            <a:solidFill>
              <a:srgbClr val="94D6E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00998" y="414000"/>
            <a:ext cx="6570001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4800" cap="all" dirty="0">
                <a:solidFill>
                  <a:srgbClr val="499D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  <a:ea typeface="Jost* 900 Black" pitchFamily="50" charset="-52"/>
              </a:rPr>
              <a:t>Наш</a:t>
            </a:r>
            <a:r>
              <a:rPr lang="ru-RU" sz="4800" cap="all" dirty="0">
                <a:solidFill>
                  <a:srgbClr val="7900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st* 900 Black" pitchFamily="50" charset="-52"/>
                <a:ea typeface="Jost* 900 Black" pitchFamily="50" charset="-52"/>
              </a:rPr>
              <a:t> </a:t>
            </a:r>
            <a:r>
              <a:rPr lang="ru-RU" sz="4800" cap="all" dirty="0">
                <a:solidFill>
                  <a:srgbClr val="79FD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  <a:ea typeface="Jost* 900 Black" pitchFamily="50" charset="-52"/>
              </a:rPr>
              <a:t>Кинопоказ</a:t>
            </a:r>
            <a:endParaRPr lang="ru-RU" sz="6000" cap="all" dirty="0">
              <a:solidFill>
                <a:srgbClr val="79FDF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anose="020B0903020102020204" pitchFamily="34" charset="0"/>
              <a:ea typeface="Jost* 600 Semi" pitchFamily="50" charset="-52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497702483"/>
              </p:ext>
            </p:extLst>
          </p:nvPr>
        </p:nvGraphicFramePr>
        <p:xfrm>
          <a:off x="8093482" y="1597043"/>
          <a:ext cx="3762518" cy="4467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7433814" y="4631365"/>
            <a:ext cx="1547428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4</a:t>
            </a: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5-54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33814" y="5364361"/>
            <a:ext cx="1547428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55+ лет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33814" y="1807559"/>
            <a:ext cx="774660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4-17 лет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433814" y="3258636"/>
            <a:ext cx="859637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25-34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433813" y="2559308"/>
            <a:ext cx="908688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18-24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33814" y="3914668"/>
            <a:ext cx="1547428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35-44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5434" y="6420446"/>
            <a:ext cx="11340565" cy="2564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* по данным «Агентства 2»: средняя длительность </a:t>
            </a:r>
            <a:r>
              <a:rPr lang="ru-RU" altLang="ko-KR" sz="1600" baseline="-250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телесмотрения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en-US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|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по данным </a:t>
            </a:r>
            <a:r>
              <a:rPr lang="en-US" altLang="ko-KR" sz="1600" baseline="-250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Mediascope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, проект </a:t>
            </a:r>
            <a:r>
              <a:rPr lang="en-US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TV Index Plus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: охват, пол, возраст 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за сентябрь 2025</a:t>
            </a:r>
            <a:endParaRPr lang="ru-RU" altLang="ko-KR" sz="1600" baseline="-25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4625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502" y="-936000"/>
            <a:ext cx="13856001" cy="779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90"/>
          <a:stretch/>
        </p:blipFill>
        <p:spPr>
          <a:xfrm>
            <a:off x="-3755014" y="-37272"/>
            <a:ext cx="8996014" cy="715627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-69000" y="5650267"/>
            <a:ext cx="12869998" cy="1114741"/>
          </a:xfrm>
          <a:prstGeom prst="rect">
            <a:avLst/>
          </a:prstGeom>
          <a:solidFill>
            <a:srgbClr val="499DCA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000" y="5915250"/>
            <a:ext cx="5815993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«Анатомия сердца»</a:t>
            </a:r>
            <a:endParaRPr lang="ru-RU" sz="2000" cap="all" spc="300" dirty="0" smtClean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ru-RU" sz="1400" cap="all" spc="300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кинопоиск</a:t>
            </a:r>
            <a:r>
              <a:rPr lang="ru-RU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8,2</a:t>
            </a:r>
            <a:r>
              <a:rPr lang="en-US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| </a:t>
            </a:r>
            <a:r>
              <a:rPr lang="ru-RU" sz="1400" cap="all" spc="300" dirty="0" err="1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Кинотеатр.ру</a:t>
            </a:r>
            <a:r>
              <a:rPr lang="ru-RU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7,8</a:t>
            </a:r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71000" y="5915250"/>
            <a:ext cx="6943710" cy="6155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«Новогодний шеф»</a:t>
            </a:r>
            <a:endParaRPr lang="ru-RU" sz="2000" cap="all" spc="300" dirty="0" smtClean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ru-RU" sz="1400" cap="all" spc="300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кинопоиск</a:t>
            </a:r>
            <a:r>
              <a:rPr lang="ru-RU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7,5 </a:t>
            </a:r>
            <a:r>
              <a:rPr lang="ru-RU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| </a:t>
            </a:r>
            <a:r>
              <a:rPr lang="ru-RU" sz="1400" cap="all" spc="300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Кинотеатр.ру</a:t>
            </a:r>
            <a:r>
              <a:rPr lang="ru-RU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7,6</a:t>
            </a:r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41000" y="-5667"/>
            <a:ext cx="91043" cy="7560000"/>
          </a:xfrm>
          <a:prstGeom prst="rect">
            <a:avLst/>
          </a:prstGeom>
          <a:solidFill>
            <a:srgbClr val="3A9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7933640-52B9-B4DB-E815-0949E21A7904}"/>
              </a:ext>
            </a:extLst>
          </p:cNvPr>
          <p:cNvSpPr/>
          <p:nvPr/>
        </p:nvSpPr>
        <p:spPr>
          <a:xfrm>
            <a:off x="-56947" y="203950"/>
            <a:ext cx="3700650" cy="615050"/>
          </a:xfrm>
          <a:prstGeom prst="rect">
            <a:avLst/>
          </a:prstGeom>
          <a:solidFill>
            <a:srgbClr val="449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4F"/>
              </a:solidFill>
              <a:highlight>
                <a:srgbClr val="FF004F"/>
              </a:highligh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0818" y="220969"/>
            <a:ext cx="7137659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ПРЕМЬЕРЫ</a:t>
            </a:r>
            <a:endParaRPr lang="ru-RU" sz="36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03787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9"/>
          <a:stretch/>
        </p:blipFill>
        <p:spPr>
          <a:xfrm>
            <a:off x="-2724000" y="-442915"/>
            <a:ext cx="17501640" cy="730091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-23999" y="5650267"/>
            <a:ext cx="12869998" cy="1114741"/>
          </a:xfrm>
          <a:prstGeom prst="rect">
            <a:avLst/>
          </a:prstGeom>
          <a:solidFill>
            <a:srgbClr val="499DCA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6000" y="5915250"/>
            <a:ext cx="6300000" cy="6155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«Одной левой»</a:t>
            </a:r>
            <a:endParaRPr lang="ru-RU" sz="2000" cap="all" spc="300" dirty="0" smtClean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ru-RU" sz="1400" cap="all" spc="300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кинопоиск</a:t>
            </a:r>
            <a:r>
              <a:rPr lang="ru-RU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5,3 </a:t>
            </a:r>
            <a:r>
              <a:rPr lang="ru-RU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| </a:t>
            </a:r>
            <a:r>
              <a:rPr lang="ru-RU" sz="1400" cap="all" spc="300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Кинотеатр.ру</a:t>
            </a:r>
            <a:r>
              <a:rPr lang="ru-RU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5,9</a:t>
            </a:r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7933640-52B9-B4DB-E815-0949E21A7904}"/>
              </a:ext>
            </a:extLst>
          </p:cNvPr>
          <p:cNvSpPr/>
          <p:nvPr/>
        </p:nvSpPr>
        <p:spPr>
          <a:xfrm>
            <a:off x="-56947" y="203950"/>
            <a:ext cx="3700650" cy="615050"/>
          </a:xfrm>
          <a:prstGeom prst="rect">
            <a:avLst/>
          </a:prstGeom>
          <a:solidFill>
            <a:srgbClr val="449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4F"/>
              </a:solidFill>
              <a:highlight>
                <a:srgbClr val="FF004F"/>
              </a:highligh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0818" y="220969"/>
            <a:ext cx="7137659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ПРЕМЬЕРА</a:t>
            </a:r>
            <a:endParaRPr lang="ru-RU" sz="36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96744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B25A6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4525" y="2304000"/>
            <a:ext cx="4625781" cy="384720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altLang="ko-KR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«Блокбастер» — телеканал, воплощающий мужской характер! </a:t>
            </a:r>
          </a:p>
          <a:p>
            <a:pPr algn="just"/>
            <a:endParaRPr lang="ru-RU" altLang="ko-KR" sz="1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  <a:p>
            <a:pPr algn="just"/>
            <a:r>
              <a:rPr lang="ru-RU" altLang="ko-KR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В эфире зарубежные и российские фильмы </a:t>
            </a:r>
            <a:r>
              <a:rPr lang="ru-RU" altLang="ko-KR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с </a:t>
            </a:r>
            <a:r>
              <a:rPr lang="ru-RU" altLang="ko-KR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закрученными сюжетами, неожиданными поворотами и лучшими актерами.  </a:t>
            </a:r>
            <a:endParaRPr lang="en-US" altLang="ko-KR" sz="1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  <a:p>
            <a:pPr algn="just"/>
            <a:endParaRPr lang="en-US" altLang="ko-KR" sz="1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  <a:p>
            <a:pPr algn="just"/>
            <a:r>
              <a:rPr lang="ru-RU" altLang="ko-KR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Динамика действий, острые ощущения, выброс адреналина и зрелищный видеоряд гарантируют отличные впечатления. В </a:t>
            </a:r>
            <a:r>
              <a:rPr lang="ru-RU" altLang="ko-KR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борьбе с </a:t>
            </a:r>
            <a:r>
              <a:rPr lang="ru-RU" altLang="ko-KR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противником, в поисках истины — отстоять свои принципы и смело заявить о себе вместе </a:t>
            </a:r>
            <a:r>
              <a:rPr lang="ru-RU" altLang="ko-KR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/>
            </a:r>
            <a:br>
              <a:rPr lang="ru-RU" altLang="ko-KR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</a:br>
            <a:r>
              <a:rPr lang="ru-RU" altLang="ko-KR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с </a:t>
            </a:r>
            <a:r>
              <a:rPr lang="ru-RU" altLang="ko-KR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телеканалом «Блокбастер».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910726" y="549000"/>
            <a:ext cx="2405924" cy="445709"/>
          </a:xfrm>
          <a:prstGeom prst="rect">
            <a:avLst/>
          </a:prstGeom>
          <a:solidFill>
            <a:srgbClr val="3074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91000" y="504000"/>
            <a:ext cx="5895000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КОНТЕНТ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5329524" y="2439000"/>
            <a:ext cx="1476" cy="3555000"/>
          </a:xfrm>
          <a:prstGeom prst="line">
            <a:avLst/>
          </a:prstGeom>
          <a:ln w="28575">
            <a:solidFill>
              <a:srgbClr val="30749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447112" y="1795002"/>
            <a:ext cx="5173650" cy="5539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895350" algn="l"/>
                <a:tab pos="3408363" algn="l"/>
              </a:tabLst>
            </a:pPr>
            <a:r>
              <a:rPr lang="ru-R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В эфире телеканала:</a:t>
            </a:r>
            <a:endParaRPr lang="ru-RU" sz="2400" spc="3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9033937" y="2565229"/>
            <a:ext cx="3197058" cy="1015663"/>
            <a:chOff x="9002623" y="4959000"/>
            <a:chExt cx="3197058" cy="1015663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9002623" y="5106831"/>
              <a:ext cx="720000" cy="720000"/>
              <a:chOff x="6680999" y="2594679"/>
              <a:chExt cx="720000" cy="720000"/>
            </a:xfrm>
          </p:grpSpPr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10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25375" y="2739054"/>
                <a:ext cx="431250" cy="431250"/>
              </a:xfrm>
              <a:prstGeom prst="rect">
                <a:avLst/>
              </a:prstGeom>
            </p:spPr>
          </p:pic>
          <p:sp>
            <p:nvSpPr>
              <p:cNvPr id="16" name="Овал 15"/>
              <p:cNvSpPr/>
              <p:nvPr/>
            </p:nvSpPr>
            <p:spPr>
              <a:xfrm>
                <a:off x="6680999" y="2594679"/>
                <a:ext cx="720000" cy="72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9755653" y="4959000"/>
              <a:ext cx="2444028" cy="101566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sz="2000" cap="all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криминальные драмы </a:t>
              </a:r>
              <a:endParaRPr lang="ru-RU" sz="2400" cap="all" spc="3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5727549" y="4923325"/>
            <a:ext cx="3403153" cy="1015663"/>
            <a:chOff x="5367550" y="4959000"/>
            <a:chExt cx="3403153" cy="1015663"/>
          </a:xfrm>
        </p:grpSpPr>
        <p:sp>
          <p:nvSpPr>
            <p:cNvPr id="38" name="TextBox 37"/>
            <p:cNvSpPr txBox="1"/>
            <p:nvPr/>
          </p:nvSpPr>
          <p:spPr>
            <a:xfrm>
              <a:off x="6087112" y="4959000"/>
              <a:ext cx="2683591" cy="101566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sz="2000" cap="all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динамичные боевики </a:t>
              </a:r>
              <a:endParaRPr lang="ru-RU" sz="2400" cap="all" spc="3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endParaRPr>
            </a:p>
          </p:txBody>
        </p:sp>
        <p:sp>
          <p:nvSpPr>
            <p:cNvPr id="11" name="Овал 10"/>
            <p:cNvSpPr/>
            <p:nvPr/>
          </p:nvSpPr>
          <p:spPr>
            <a:xfrm>
              <a:off x="5367550" y="5106831"/>
              <a:ext cx="720000" cy="720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9033937" y="3892108"/>
            <a:ext cx="2276498" cy="720000"/>
            <a:chOff x="5765649" y="6058354"/>
            <a:chExt cx="2276498" cy="720000"/>
          </a:xfrm>
        </p:grpSpPr>
        <p:sp>
          <p:nvSpPr>
            <p:cNvPr id="44" name="TextBox 43"/>
            <p:cNvSpPr txBox="1"/>
            <p:nvPr/>
          </p:nvSpPr>
          <p:spPr>
            <a:xfrm>
              <a:off x="6518679" y="6141355"/>
              <a:ext cx="1523468" cy="553998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sz="2000" cap="all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хорроры</a:t>
              </a:r>
            </a:p>
          </p:txBody>
        </p:sp>
        <p:sp>
          <p:nvSpPr>
            <p:cNvPr id="46" name="Овал 45"/>
            <p:cNvSpPr/>
            <p:nvPr/>
          </p:nvSpPr>
          <p:spPr>
            <a:xfrm>
              <a:off x="5765649" y="6058354"/>
              <a:ext cx="720000" cy="720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5727549" y="2565229"/>
            <a:ext cx="3464058" cy="1015663"/>
            <a:chOff x="9063942" y="3672789"/>
            <a:chExt cx="3464058" cy="1015663"/>
          </a:xfrm>
        </p:grpSpPr>
        <p:sp>
          <p:nvSpPr>
            <p:cNvPr id="31" name="TextBox 30"/>
            <p:cNvSpPr txBox="1"/>
            <p:nvPr/>
          </p:nvSpPr>
          <p:spPr>
            <a:xfrm>
              <a:off x="9816972" y="3672789"/>
              <a:ext cx="2711028" cy="101566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sz="2000" cap="all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захватывающие триллеры </a:t>
              </a:r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9063942" y="3820620"/>
              <a:ext cx="720000" cy="720000"/>
              <a:chOff x="9063942" y="3820620"/>
              <a:chExt cx="720000" cy="720000"/>
            </a:xfrm>
          </p:grpSpPr>
          <p:sp>
            <p:nvSpPr>
              <p:cNvPr id="19" name="Овал 18"/>
              <p:cNvSpPr/>
              <p:nvPr/>
            </p:nvSpPr>
            <p:spPr>
              <a:xfrm>
                <a:off x="9063942" y="3820620"/>
                <a:ext cx="720000" cy="72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10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70428" y="3927106"/>
                <a:ext cx="507029" cy="507029"/>
              </a:xfrm>
              <a:prstGeom prst="rect">
                <a:avLst/>
              </a:prstGeom>
            </p:spPr>
          </p:pic>
        </p:grpSp>
      </p:grpSp>
      <p:grpSp>
        <p:nvGrpSpPr>
          <p:cNvPr id="22" name="Группа 21"/>
          <p:cNvGrpSpPr/>
          <p:nvPr/>
        </p:nvGrpSpPr>
        <p:grpSpPr>
          <a:xfrm>
            <a:off x="5727549" y="3744277"/>
            <a:ext cx="3336392" cy="1015663"/>
            <a:chOff x="5727550" y="3672789"/>
            <a:chExt cx="3336392" cy="1015663"/>
          </a:xfrm>
        </p:grpSpPr>
        <p:sp>
          <p:nvSpPr>
            <p:cNvPr id="35" name="TextBox 34"/>
            <p:cNvSpPr txBox="1"/>
            <p:nvPr/>
          </p:nvSpPr>
          <p:spPr>
            <a:xfrm>
              <a:off x="6447112" y="3672789"/>
              <a:ext cx="2616830" cy="101566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sz="2000" cap="all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остросюжетные детективы </a:t>
              </a:r>
              <a:endParaRPr lang="ru-RU" sz="2400" cap="all" spc="3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endParaRPr>
            </a:p>
          </p:txBody>
        </p:sp>
        <p:grpSp>
          <p:nvGrpSpPr>
            <p:cNvPr id="14" name="Группа 13"/>
            <p:cNvGrpSpPr/>
            <p:nvPr/>
          </p:nvGrpSpPr>
          <p:grpSpPr>
            <a:xfrm>
              <a:off x="5727550" y="3820620"/>
              <a:ext cx="720000" cy="720000"/>
              <a:chOff x="5727550" y="3820620"/>
              <a:chExt cx="720000" cy="720000"/>
            </a:xfrm>
          </p:grpSpPr>
          <p:sp>
            <p:nvSpPr>
              <p:cNvPr id="21" name="Овал 20"/>
              <p:cNvSpPr/>
              <p:nvPr/>
            </p:nvSpPr>
            <p:spPr>
              <a:xfrm>
                <a:off x="5727550" y="3820620"/>
                <a:ext cx="720000" cy="72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10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1870" y="3934940"/>
                <a:ext cx="491360" cy="491360"/>
              </a:xfrm>
              <a:prstGeom prst="rect">
                <a:avLst/>
              </a:prstGeom>
            </p:spPr>
          </p:pic>
        </p:grpSp>
      </p:grpSp>
      <p:pic>
        <p:nvPicPr>
          <p:cNvPr id="36" name="Рисунок 3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823" y="3997669"/>
            <a:ext cx="437662" cy="43766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624" y="5177783"/>
            <a:ext cx="522748" cy="50674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49139" y="285537"/>
            <a:ext cx="6570001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6000" cap="all" dirty="0">
                <a:solidFill>
                  <a:srgbClr val="347E9C"/>
                </a:solidFill>
                <a:latin typeface="Franklin Gothic Heavy" panose="020B0903020102020204" pitchFamily="34" charset="0"/>
                <a:ea typeface="Jost* 900 Black" pitchFamily="50" charset="-52"/>
              </a:rPr>
              <a:t>Блокбастер</a:t>
            </a:r>
            <a:endParaRPr lang="ru-RU" sz="6000" cap="all" dirty="0">
              <a:solidFill>
                <a:srgbClr val="347E9C"/>
              </a:solidFill>
              <a:latin typeface="Franklin Gothic Heavy" panose="020B0903020102020204" pitchFamily="34" charset="0"/>
              <a:ea typeface="Jost* 600 Semi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49650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B25A6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387976" y="549000"/>
            <a:ext cx="2928674" cy="445709"/>
          </a:xfrm>
          <a:prstGeom prst="rect">
            <a:avLst/>
          </a:prstGeom>
          <a:solidFill>
            <a:srgbClr val="3074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074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96000" y="504000"/>
            <a:ext cx="5895000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АУДИТОРИЯ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816000" y="1969926"/>
            <a:ext cx="0" cy="3889074"/>
          </a:xfrm>
          <a:prstGeom prst="line">
            <a:avLst/>
          </a:prstGeom>
          <a:ln w="28575">
            <a:solidFill>
              <a:srgbClr val="30749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49139" y="285537"/>
            <a:ext cx="6570001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6000" cap="all" dirty="0">
                <a:solidFill>
                  <a:srgbClr val="347E9C"/>
                </a:solidFill>
                <a:latin typeface="Franklin Gothic Heavy" panose="020B0903020102020204" pitchFamily="34" charset="0"/>
                <a:ea typeface="Jost* 900 Black" pitchFamily="50" charset="-52"/>
              </a:rPr>
              <a:t>Блокбастер</a:t>
            </a:r>
            <a:endParaRPr lang="ru-RU" sz="6000" cap="all" dirty="0">
              <a:solidFill>
                <a:srgbClr val="347E9C"/>
              </a:solidFill>
              <a:latin typeface="Franklin Gothic Heavy" panose="020B0903020102020204" pitchFamily="34" charset="0"/>
              <a:ea typeface="Jost* 600 Semi" pitchFamily="50" charset="-52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68" y="2941647"/>
            <a:ext cx="1649073" cy="204052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350508" y="1969926"/>
            <a:ext cx="2855633" cy="7199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7871" y="1899000"/>
            <a:ext cx="2440906" cy="86177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5000" cap="all" spc="300" dirty="0" smtClean="0">
                <a:latin typeface="Century Gothic" panose="020B0502020202020204" pitchFamily="34" charset="0"/>
                <a:ea typeface="Jost* 500 Medium" pitchFamily="50" charset="-52"/>
              </a:rPr>
              <a:t>49</a:t>
            </a:r>
            <a:endParaRPr lang="ru-RU" sz="5000" cap="all" spc="300" dirty="0"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50508" y="2670774"/>
            <a:ext cx="2855633" cy="950497"/>
          </a:xfrm>
          <a:prstGeom prst="rect">
            <a:avLst/>
          </a:prstGeom>
          <a:solidFill>
            <a:srgbClr val="3074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A9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7871" y="2554063"/>
            <a:ext cx="2567354" cy="95410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2400" baseline="-250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Средняя длительность</a:t>
            </a:r>
            <a:endParaRPr lang="ru-RU" altLang="ko-KR" sz="24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ru-RU" altLang="ko-KR" sz="2400" baseline="-25000" dirty="0" err="1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телесмотрения</a:t>
            </a:r>
            <a:r>
              <a:rPr lang="ru-RU" altLang="ko-KR" sz="2400" baseline="-250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</a:p>
          <a:p>
            <a:r>
              <a:rPr lang="ru-RU" altLang="ko-KR" sz="2400" baseline="-250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(</a:t>
            </a:r>
            <a:r>
              <a:rPr lang="ru-RU" altLang="ko-KR" sz="2400" baseline="-250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минут </a:t>
            </a:r>
            <a:r>
              <a:rPr lang="ru-RU" altLang="ko-KR" sz="2400" baseline="-250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в сутки)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50508" y="4168873"/>
            <a:ext cx="2855633" cy="7199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7730" y="4097947"/>
            <a:ext cx="2440906" cy="86177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5000" cap="all" spc="300" dirty="0" smtClean="0">
                <a:latin typeface="Century Gothic" panose="020B0502020202020204" pitchFamily="34" charset="0"/>
                <a:ea typeface="Jost* 500 Medium" pitchFamily="50" charset="-52"/>
              </a:rPr>
              <a:t>8</a:t>
            </a:r>
            <a:r>
              <a:rPr lang="ru-RU" sz="5000" cap="all" spc="300" dirty="0">
                <a:latin typeface="Century Gothic" panose="020B0502020202020204" pitchFamily="34" charset="0"/>
                <a:ea typeface="Jost* 500 Medium" pitchFamily="50" charset="-52"/>
              </a:rPr>
              <a:t> </a:t>
            </a:r>
            <a:r>
              <a:rPr lang="ru-RU" sz="5000" cap="all" spc="300" dirty="0" smtClean="0">
                <a:latin typeface="Century Gothic" panose="020B0502020202020204" pitchFamily="34" charset="0"/>
                <a:ea typeface="Jost* 500 Medium" pitchFamily="50" charset="-52"/>
              </a:rPr>
              <a:t>608</a:t>
            </a:r>
            <a:endParaRPr lang="ru-RU" sz="5000" cap="all" spc="300" dirty="0"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50508" y="4869722"/>
            <a:ext cx="2855633" cy="989278"/>
          </a:xfrm>
          <a:prstGeom prst="rect">
            <a:avLst/>
          </a:prstGeom>
          <a:solidFill>
            <a:srgbClr val="3074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A9F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67730" y="4976458"/>
            <a:ext cx="2567354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2400" baseline="-250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Среднемесячный охват </a:t>
            </a:r>
          </a:p>
          <a:p>
            <a:r>
              <a:rPr lang="ru-RU" altLang="ko-KR" sz="2400" baseline="-250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(тысяч человек)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2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004"/>
          <a:stretch/>
        </p:blipFill>
        <p:spPr>
          <a:xfrm>
            <a:off x="3904652" y="2343904"/>
            <a:ext cx="1517067" cy="122009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5099297" y="2567186"/>
            <a:ext cx="3243204" cy="93358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3600" baseline="-25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53</a:t>
            </a:r>
            <a:r>
              <a:rPr lang="ru-RU" altLang="ko-KR" sz="36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altLang="ko-KR" sz="36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%</a:t>
            </a:r>
          </a:p>
          <a:p>
            <a:r>
              <a:rPr lang="ru-RU" altLang="ko-KR" sz="28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Мужчины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99297" y="3986935"/>
            <a:ext cx="3243204" cy="74892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3600" baseline="-25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47 </a:t>
            </a:r>
            <a:r>
              <a:rPr lang="ru-RU" altLang="ko-KR" sz="36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%</a:t>
            </a:r>
          </a:p>
          <a:p>
            <a:r>
              <a:rPr lang="ru-RU" altLang="ko-KR" sz="28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Женщины</a:t>
            </a:r>
          </a:p>
        </p:txBody>
      </p:sp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763040301"/>
              </p:ext>
            </p:extLst>
          </p:nvPr>
        </p:nvGraphicFramePr>
        <p:xfrm>
          <a:off x="8093482" y="1597043"/>
          <a:ext cx="3839342" cy="4467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7433814" y="4631365"/>
            <a:ext cx="1547428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4</a:t>
            </a: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5-54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33814" y="5364361"/>
            <a:ext cx="1547428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55+ лет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433814" y="1807559"/>
            <a:ext cx="774660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4-17 лет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433814" y="3258636"/>
            <a:ext cx="859637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25-34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433813" y="2559308"/>
            <a:ext cx="908688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18-24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433814" y="3891616"/>
            <a:ext cx="1547428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35-44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5434" y="6420446"/>
            <a:ext cx="11340565" cy="2564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* по данным «Агентства 2»: средняя длительность </a:t>
            </a:r>
            <a:r>
              <a:rPr lang="ru-RU" altLang="ko-KR" sz="1600" baseline="-250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телесмотрения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en-US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|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по данным </a:t>
            </a:r>
            <a:r>
              <a:rPr lang="en-US" altLang="ko-KR" sz="1600" baseline="-250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Mediascope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, проект </a:t>
            </a:r>
            <a:r>
              <a:rPr lang="en-US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TV Index Plus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: охват, пол, возраст за 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сентябрь 2025</a:t>
            </a:r>
            <a:endParaRPr lang="ru-RU" altLang="ko-KR" sz="1600" baseline="-25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055258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8999" y="-36000"/>
            <a:ext cx="12330000" cy="69356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576" y="-801000"/>
            <a:ext cx="6822889" cy="9705390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0" y="5642629"/>
            <a:ext cx="12316650" cy="908405"/>
          </a:xfrm>
          <a:prstGeom prst="rect">
            <a:avLst/>
          </a:prstGeom>
          <a:solidFill>
            <a:srgbClr val="347E9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691000" y="-306000"/>
            <a:ext cx="91043" cy="7560000"/>
          </a:xfrm>
          <a:prstGeom prst="rect">
            <a:avLst/>
          </a:prstGeom>
          <a:solidFill>
            <a:srgbClr val="3C6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1000" y="5789055"/>
            <a:ext cx="5490000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«Славные парни»</a:t>
            </a:r>
            <a:endParaRPr lang="ru-RU" sz="2000" cap="all" spc="300" dirty="0" smtClean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en-US" sz="1400" cap="all" spc="3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Imdb</a:t>
            </a:r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7,4 </a:t>
            </a:r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| </a:t>
            </a:r>
            <a:r>
              <a:rPr lang="ru-RU" sz="1400" cap="all" spc="300" dirty="0" err="1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Кинопоиск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7</a:t>
            </a:r>
            <a:r>
              <a:rPr lang="en-US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,</a:t>
            </a:r>
            <a:r>
              <a:rPr lang="ru-RU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3</a:t>
            </a:r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endParaRPr lang="ru-RU" sz="1400" cap="all" spc="3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66000" y="5789055"/>
            <a:ext cx="6813238" cy="6155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«Ворон»</a:t>
            </a:r>
          </a:p>
          <a:p>
            <a:r>
              <a:rPr lang="en-US" sz="1400" cap="all" spc="3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Imdb</a:t>
            </a:r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4,7 </a:t>
            </a:r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| </a:t>
            </a:r>
            <a:r>
              <a:rPr lang="ru-RU" sz="1400" cap="all" spc="300" dirty="0" err="1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Кинопоиск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6</a:t>
            </a:r>
            <a:r>
              <a:rPr lang="en-US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,</a:t>
            </a:r>
            <a:r>
              <a:rPr lang="ru-RU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3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7933640-52B9-B4DB-E815-0949E21A7904}"/>
              </a:ext>
            </a:extLst>
          </p:cNvPr>
          <p:cNvSpPr/>
          <p:nvPr/>
        </p:nvSpPr>
        <p:spPr>
          <a:xfrm>
            <a:off x="-56947" y="203950"/>
            <a:ext cx="3700650" cy="615050"/>
          </a:xfrm>
          <a:prstGeom prst="rect">
            <a:avLst/>
          </a:prstGeom>
          <a:solidFill>
            <a:srgbClr val="347E9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6969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818" y="220969"/>
            <a:ext cx="7137659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ПРЕМЬЕРЫ</a:t>
            </a:r>
            <a:endParaRPr lang="ru-RU" sz="36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89756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58"/>
          <a:stretch/>
        </p:blipFill>
        <p:spPr>
          <a:xfrm>
            <a:off x="5286000" y="-112119"/>
            <a:ext cx="7246435" cy="69701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87"/>
          <a:stretch/>
        </p:blipFill>
        <p:spPr>
          <a:xfrm>
            <a:off x="-1328999" y="-116248"/>
            <a:ext cx="6929999" cy="7077982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0" y="5642629"/>
            <a:ext cx="12316650" cy="908405"/>
          </a:xfrm>
          <a:prstGeom prst="rect">
            <a:avLst/>
          </a:prstGeom>
          <a:solidFill>
            <a:srgbClr val="347E9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6000" y="5789055"/>
            <a:ext cx="5490000" cy="104644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«На Луне»</a:t>
            </a:r>
            <a:endParaRPr lang="ru-RU" sz="2000" cap="all" spc="300" dirty="0" smtClean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ru-RU" sz="1400" cap="all" spc="300" dirty="0" err="1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Кинопоиск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7</a:t>
            </a:r>
            <a:r>
              <a:rPr lang="en-US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,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2 </a:t>
            </a:r>
            <a:r>
              <a:rPr lang="ru-RU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| </a:t>
            </a:r>
            <a:r>
              <a:rPr lang="ru-RU" sz="1400" cap="all" spc="300" dirty="0" err="1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Кинотеатр.ру</a:t>
            </a:r>
            <a:r>
              <a:rPr lang="ru-RU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8,2</a:t>
            </a:r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endParaRPr lang="ru-RU" sz="1400" cap="all" spc="3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36000" y="5789054"/>
            <a:ext cx="6321521" cy="6155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«В теле убийцы»</a:t>
            </a:r>
            <a:endParaRPr lang="ru-RU" sz="2000" cap="all" spc="300" dirty="0" smtClean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en-US" sz="1400" cap="all" spc="3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Imdb</a:t>
            </a:r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5,9 </a:t>
            </a:r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| </a:t>
            </a:r>
            <a:r>
              <a:rPr lang="ru-RU" sz="1400" cap="all" spc="300" dirty="0" err="1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Кинопоиск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6</a:t>
            </a:r>
            <a:r>
              <a:rPr lang="en-US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,</a:t>
            </a:r>
            <a:r>
              <a:rPr lang="ru-RU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7</a:t>
            </a:r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01000" y="-351001"/>
            <a:ext cx="91043" cy="7560000"/>
          </a:xfrm>
          <a:prstGeom prst="rect">
            <a:avLst/>
          </a:prstGeom>
          <a:solidFill>
            <a:srgbClr val="3C6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323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6000" y="5229000"/>
            <a:ext cx="12240000" cy="193899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cap="all" dirty="0" smtClean="0">
                <a:solidFill>
                  <a:srgbClr val="0061FF"/>
                </a:solidFill>
                <a:latin typeface="Franklin Gothic Heavy" panose="020B0903020102020204" pitchFamily="34" charset="0"/>
                <a:ea typeface="Jost* 900 Black" pitchFamily="50" charset="-52"/>
              </a:rPr>
              <a:t>Кинопоказ    </a:t>
            </a:r>
            <a:r>
              <a:rPr lang="ru-RU" sz="3200" cap="all" dirty="0" smtClean="0">
                <a:solidFill>
                  <a:srgbClr val="DE2E88"/>
                </a:solidFill>
                <a:latin typeface="Franklin Gothic Heavy" panose="020B0903020102020204" pitchFamily="34" charset="0"/>
                <a:ea typeface="Jost* 900 Black" pitchFamily="50" charset="-52"/>
              </a:rPr>
              <a:t>Хит  </a:t>
            </a:r>
            <a:r>
              <a:rPr lang="ru-RU" sz="3200" cap="all" dirty="0" smtClean="0">
                <a:solidFill>
                  <a:srgbClr val="61579F"/>
                </a:solidFill>
                <a:latin typeface="Franklin Gothic Heavy" panose="020B0903020102020204" pitchFamily="34" charset="0"/>
                <a:ea typeface="Jost* 900 Black" pitchFamily="50" charset="-52"/>
              </a:rPr>
              <a:t>  </a:t>
            </a:r>
            <a:r>
              <a:rPr lang="ru-RU" sz="3200" cap="all" dirty="0" smtClean="0">
                <a:solidFill>
                  <a:srgbClr val="DE3433"/>
                </a:solidFill>
                <a:latin typeface="Franklin Gothic Heavy" panose="020B0903020102020204" pitchFamily="34" charset="0"/>
                <a:ea typeface="Jost* 900 Black" pitchFamily="50" charset="-52"/>
              </a:rPr>
              <a:t>Камеди    </a:t>
            </a:r>
            <a:r>
              <a:rPr lang="ru-RU" sz="3200" cap="all" dirty="0" err="1" smtClean="0">
                <a:solidFill>
                  <a:srgbClr val="DE3433"/>
                </a:solidFill>
                <a:latin typeface="Franklin Gothic Heavy" panose="020B0903020102020204" pitchFamily="34" charset="0"/>
                <a:ea typeface="Jost* 900 Black" pitchFamily="50" charset="-52"/>
              </a:rPr>
              <a:t>Лавстори</a:t>
            </a:r>
            <a:r>
              <a:rPr lang="ru-RU" sz="3200" cap="all" dirty="0" smtClean="0">
                <a:solidFill>
                  <a:srgbClr val="DE3433"/>
                </a:solidFill>
                <a:latin typeface="Franklin Gothic Heavy" panose="020B0903020102020204" pitchFamily="34" charset="0"/>
                <a:ea typeface="Jost* 900 Black" pitchFamily="50" charset="-52"/>
              </a:rPr>
              <a:t>     </a:t>
            </a:r>
            <a:r>
              <a:rPr lang="ru-RU" sz="3200" cap="all" dirty="0" smtClean="0">
                <a:solidFill>
                  <a:srgbClr val="00B0F0"/>
                </a:solidFill>
                <a:latin typeface="Franklin Gothic Heavy" panose="020B0903020102020204" pitchFamily="34" charset="0"/>
                <a:ea typeface="Jost* 900 Black" pitchFamily="50" charset="-52"/>
              </a:rPr>
              <a:t>День Победы</a:t>
            </a:r>
            <a:endParaRPr lang="ru-RU" sz="3200" cap="all" dirty="0" smtClean="0">
              <a:solidFill>
                <a:srgbClr val="00B0F0"/>
              </a:solidFill>
              <a:latin typeface="Franklin Gothic Heavy" panose="020B0903020102020204" pitchFamily="34" charset="0"/>
              <a:ea typeface="Jost* 600 Semi" pitchFamily="50" charset="-52"/>
            </a:endParaRPr>
          </a:p>
          <a:p>
            <a:r>
              <a:rPr lang="ru-RU" sz="3200" cap="all" dirty="0" smtClean="0">
                <a:solidFill>
                  <a:srgbClr val="94D6E0"/>
                </a:solidFill>
                <a:latin typeface="Franklin Gothic Heavy" panose="020B0903020102020204" pitchFamily="34" charset="0"/>
                <a:ea typeface="Jost* 900 Black" pitchFamily="50" charset="-52"/>
              </a:rPr>
              <a:t>Наш Кинопоказ</a:t>
            </a:r>
            <a:r>
              <a:rPr lang="en-US" sz="3200" cap="all" dirty="0" smtClean="0">
                <a:solidFill>
                  <a:srgbClr val="94D6E0"/>
                </a:solidFill>
                <a:latin typeface="Franklin Gothic Heavy" panose="020B0903020102020204" pitchFamily="34" charset="0"/>
                <a:ea typeface="Jost* 900 Black" pitchFamily="50" charset="-52"/>
              </a:rPr>
              <a:t> </a:t>
            </a:r>
            <a:r>
              <a:rPr lang="ru-RU" sz="3200" cap="all" dirty="0" smtClean="0">
                <a:solidFill>
                  <a:srgbClr val="94D6E0"/>
                </a:solidFill>
                <a:latin typeface="Franklin Gothic Heavy" panose="020B0903020102020204" pitchFamily="34" charset="0"/>
                <a:ea typeface="Jost* 900 Black" pitchFamily="50" charset="-52"/>
              </a:rPr>
              <a:t> </a:t>
            </a:r>
            <a:r>
              <a:rPr lang="ru-RU" sz="3200" cap="all" dirty="0" smtClean="0">
                <a:solidFill>
                  <a:srgbClr val="7030A0"/>
                </a:solidFill>
                <a:latin typeface="Franklin Gothic Heavy" panose="020B0903020102020204" pitchFamily="34" charset="0"/>
                <a:ea typeface="Jost* 900 Black" pitchFamily="50" charset="-52"/>
              </a:rPr>
              <a:t> </a:t>
            </a:r>
            <a:r>
              <a:rPr lang="ru-RU" sz="3200" cap="all" dirty="0" smtClean="0">
                <a:solidFill>
                  <a:srgbClr val="265E78"/>
                </a:solidFill>
                <a:latin typeface="Franklin Gothic Heavy" panose="020B0903020102020204" pitchFamily="34" charset="0"/>
                <a:ea typeface="Jost* 900 Black" pitchFamily="50" charset="-52"/>
              </a:rPr>
              <a:t>Блокбастер   </a:t>
            </a:r>
            <a:r>
              <a:rPr lang="en-US" sz="3200" cap="all" dirty="0" smtClean="0">
                <a:solidFill>
                  <a:srgbClr val="265E78"/>
                </a:solidFill>
                <a:latin typeface="Franklin Gothic Heavy" panose="020B0903020102020204" pitchFamily="34" charset="0"/>
                <a:ea typeface="Jost* 900 Black" pitchFamily="50" charset="-52"/>
              </a:rPr>
              <a:t> </a:t>
            </a:r>
            <a:r>
              <a:rPr lang="en-US" sz="3200" cap="all" dirty="0" smtClean="0">
                <a:solidFill>
                  <a:srgbClr val="FF0050"/>
                </a:solidFill>
                <a:latin typeface="Franklin Gothic Heavy" panose="020B0903020102020204" pitchFamily="34" charset="0"/>
                <a:ea typeface="Jost* 900 Black" pitchFamily="50" charset="-52"/>
              </a:rPr>
              <a:t>scream</a:t>
            </a:r>
            <a:r>
              <a:rPr lang="ru-RU" sz="3200" cap="all" dirty="0" smtClean="0">
                <a:solidFill>
                  <a:srgbClr val="FF0050"/>
                </a:solidFill>
                <a:latin typeface="Franklin Gothic Heavy" panose="020B0903020102020204" pitchFamily="34" charset="0"/>
                <a:ea typeface="Jost* 900 Black" pitchFamily="50" charset="-52"/>
              </a:rPr>
              <a:t>    </a:t>
            </a:r>
            <a:r>
              <a:rPr lang="ru-RU" sz="3200" cap="all" dirty="0" smtClean="0">
                <a:solidFill>
                  <a:srgbClr val="C00000"/>
                </a:solidFill>
                <a:latin typeface="Franklin Gothic Heavy" panose="020B0903020102020204" pitchFamily="34" charset="0"/>
                <a:ea typeface="Jost* 900 Black" pitchFamily="50" charset="-52"/>
              </a:rPr>
              <a:t>ПРО Любовь</a:t>
            </a:r>
          </a:p>
          <a:p>
            <a:r>
              <a:rPr lang="ru-RU" sz="3200" cap="all" dirty="0" smtClean="0">
                <a:solidFill>
                  <a:srgbClr val="F69D2E"/>
                </a:solidFill>
                <a:latin typeface="Franklin Gothic Heavy" panose="020B0903020102020204" pitchFamily="34" charset="0"/>
                <a:ea typeface="Jost* 900 Black" pitchFamily="50" charset="-52"/>
              </a:rPr>
              <a:t>Наше</a:t>
            </a:r>
            <a:r>
              <a:rPr lang="ru-RU" sz="3200" cap="all" dirty="0" smtClean="0">
                <a:solidFill>
                  <a:srgbClr val="0070C0"/>
                </a:solidFill>
                <a:latin typeface="Franklin Gothic Heavy" panose="020B0903020102020204" pitchFamily="34" charset="0"/>
                <a:ea typeface="Jost* 900 Black" pitchFamily="50" charset="-52"/>
              </a:rPr>
              <a:t> </a:t>
            </a:r>
            <a:r>
              <a:rPr lang="ru-RU" sz="3200" cap="all" dirty="0" smtClean="0">
                <a:solidFill>
                  <a:srgbClr val="F75907"/>
                </a:solidFill>
                <a:latin typeface="Franklin Gothic Heavy" panose="020B0903020102020204" pitchFamily="34" charset="0"/>
                <a:ea typeface="Jost* 900 Black" pitchFamily="50" charset="-52"/>
              </a:rPr>
              <a:t>Мужское             </a:t>
            </a:r>
            <a:r>
              <a:rPr lang="ru-RU" sz="3200" cap="all" dirty="0" smtClean="0">
                <a:solidFill>
                  <a:srgbClr val="0070C0"/>
                </a:solidFill>
                <a:latin typeface="Franklin Gothic Heavy" panose="020B0903020102020204" pitchFamily="34" charset="0"/>
                <a:ea typeface="Jost* 900 Black" pitchFamily="50" charset="-52"/>
              </a:rPr>
              <a:t>СОВЕТСКАЯ КИНОКЛАССИКА </a:t>
            </a:r>
            <a:r>
              <a:rPr lang="ru-RU" sz="3600" cap="all" dirty="0">
                <a:solidFill>
                  <a:srgbClr val="7030A0"/>
                </a:solidFill>
                <a:latin typeface="Jost* 900 Black" pitchFamily="50" charset="-52"/>
                <a:ea typeface="Jost* 900 Black" pitchFamily="50" charset="-52"/>
              </a:rPr>
              <a:t>	</a:t>
            </a:r>
            <a:endParaRPr lang="ru-RU" sz="3600" cap="all" dirty="0">
              <a:solidFill>
                <a:srgbClr val="0070C0"/>
              </a:solidFill>
              <a:latin typeface="Jost* 600 Semi" pitchFamily="50" charset="-52"/>
              <a:ea typeface="Jost* 600 Semi" pitchFamily="50" charset="-52"/>
            </a:endParaRPr>
          </a:p>
          <a:p>
            <a:pPr algn="just"/>
            <a:r>
              <a:rPr lang="ru-RU" sz="2000" cap="all" dirty="0">
                <a:solidFill>
                  <a:srgbClr val="7030A0"/>
                </a:solidFill>
                <a:latin typeface="Jost* 900 Black" pitchFamily="50" charset="-52"/>
                <a:ea typeface="Jost* 900 Black" pitchFamily="50" charset="-52"/>
              </a:rPr>
              <a:t>	</a:t>
            </a:r>
            <a:endParaRPr lang="ru-RU" sz="2400" cap="all" dirty="0">
              <a:solidFill>
                <a:srgbClr val="07A2A2"/>
              </a:solidFill>
              <a:latin typeface="Jost* 600 Semi" pitchFamily="50" charset="-52"/>
              <a:ea typeface="Jost* 600 Semi" pitchFamily="50" charset="-5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61000" y="2809273"/>
            <a:ext cx="1755000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Круглосуточное вещание</a:t>
            </a:r>
            <a:r>
              <a:rPr lang="ru-RU" altLang="ko-KR" sz="14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</a:p>
        </p:txBody>
      </p:sp>
      <p:sp>
        <p:nvSpPr>
          <p:cNvPr id="30" name="Овал 29"/>
          <p:cNvSpPr/>
          <p:nvPr/>
        </p:nvSpPr>
        <p:spPr>
          <a:xfrm>
            <a:off x="9741000" y="1313999"/>
            <a:ext cx="1350000" cy="1350000"/>
          </a:xfrm>
          <a:prstGeom prst="ellipse">
            <a:avLst/>
          </a:prstGeom>
          <a:noFill/>
          <a:ln w="76200">
            <a:solidFill>
              <a:srgbClr val="970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10101000" y="1573501"/>
            <a:ext cx="1125000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970073"/>
                </a:solidFill>
                <a:latin typeface="Baron Neue" panose="020B0000000000000000" pitchFamily="34" charset="0"/>
                <a:ea typeface="Jost* 500 Medium" pitchFamily="50" charset="-52"/>
              </a:rPr>
              <a:t>SD</a:t>
            </a:r>
          </a:p>
          <a:p>
            <a:pPr algn="just"/>
            <a:r>
              <a:rPr lang="en-US" sz="2400" dirty="0">
                <a:solidFill>
                  <a:srgbClr val="970073"/>
                </a:solidFill>
                <a:latin typeface="Baron Neue" panose="020B0000000000000000" pitchFamily="34" charset="0"/>
                <a:ea typeface="Jost* 500 Medium" pitchFamily="50" charset="-52"/>
              </a:rPr>
              <a:t>HD</a:t>
            </a:r>
            <a:endParaRPr lang="ru-RU" altLang="ko-KR" sz="2400" dirty="0">
              <a:solidFill>
                <a:srgbClr val="970073"/>
              </a:solidFill>
              <a:latin typeface="Baron Neue" panose="020B0000000000000000" pitchFamily="34" charset="0"/>
              <a:ea typeface="Jost* 900 Black" pitchFamily="50" charset="-5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639750" y="2809273"/>
            <a:ext cx="1901250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Доступны в 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SD</a:t>
            </a:r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-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и 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HD</a:t>
            </a:r>
            <a:r>
              <a:rPr lang="ru-RU" sz="14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-версиях</a:t>
            </a:r>
            <a:endParaRPr lang="en-US" sz="1400" b="1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46000" y="1239823"/>
            <a:ext cx="5240687" cy="255454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ts val="1600"/>
              </a:lnSpc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Телекомпания «Первый ТВЧ» предлагает 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одиннадцать 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киносериальных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телеканалов производства оператора </a:t>
            </a:r>
            <a:r>
              <a:rPr lang="ru-RU" sz="14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мультиплатформенной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среды 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Триколор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»: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«Кинопоказ», «Блокбастер», «Хит», «Наш Кинопоказ», «Камеди», «Про Любовь», 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/>
            </a:r>
            <a:b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</a:b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«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Наше М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ужское», «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Scream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», «День Победы», «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Лавстори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» и «Советская киноклассика».</a:t>
            </a:r>
            <a:endParaRPr lang="ru-RU" sz="14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pPr algn="just">
              <a:lnSpc>
                <a:spcPts val="1600"/>
              </a:lnSpc>
            </a:pPr>
            <a:endParaRPr lang="ru-RU" sz="14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pPr algn="just">
              <a:lnSpc>
                <a:spcPts val="1600"/>
              </a:lnSpc>
            </a:pP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Контент каналов удовлетворит вкус любого зрителя. В эфире самые разнообразные кинофильмы и сериалы: от романтичных мелодрам или остроумных 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комедий до </a:t>
            </a:r>
            <a:r>
              <a:rPr lang="ru-RU" sz="1400" dirty="0" err="1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экшн</a:t>
            </a:r>
            <a:r>
              <a:rPr lang="ru-RU" sz="14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-лент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, боевиков и триллеров.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88500" y="1670500"/>
            <a:ext cx="1125000" cy="113877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3600" b="1" dirty="0">
                <a:solidFill>
                  <a:srgbClr val="1B25A6"/>
                </a:solidFill>
                <a:latin typeface="Century Gothic" panose="020B0502020202020204" pitchFamily="34" charset="0"/>
                <a:ea typeface="Jost* 500 Medium" pitchFamily="50" charset="-52"/>
              </a:rPr>
              <a:t>24</a:t>
            </a:r>
          </a:p>
          <a:p>
            <a:pPr algn="just"/>
            <a:r>
              <a:rPr lang="ru-RU" altLang="ko-KR" sz="3200" dirty="0">
                <a:solidFill>
                  <a:srgbClr val="969696"/>
                </a:solidFill>
                <a:latin typeface="Jost* 900 Black" pitchFamily="50" charset="-52"/>
                <a:ea typeface="Jost* 900 Black" pitchFamily="50" charset="-52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657BC4-286B-4EF7-AAC2-E0E9D883F0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350" y="1313999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594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-35859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B25A6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4525" y="2124000"/>
            <a:ext cx="4051475" cy="304698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altLang="ko-K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«Наше Мужское» — канал </a:t>
            </a:r>
            <a:endParaRPr lang="en-US" altLang="ko-K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  <a:p>
            <a:pPr algn="just"/>
            <a:r>
              <a:rPr lang="ru-RU" altLang="ko-K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для настоящих мужчин. </a:t>
            </a:r>
          </a:p>
          <a:p>
            <a:pPr algn="just"/>
            <a:endParaRPr lang="ru-RU" altLang="ko-KR" sz="1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  <a:p>
            <a:pPr algn="just"/>
            <a:r>
              <a:rPr lang="ru-RU" altLang="ko-KR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В его арсенале только российские сериалы с любимыми актёрами: наши культовые боевики, триллеры, криминальные драмы. </a:t>
            </a:r>
            <a:endParaRPr lang="en-US" altLang="ko-KR" sz="1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  <a:p>
            <a:pPr algn="just"/>
            <a:endParaRPr lang="en-US" altLang="ko-KR" sz="1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  <a:p>
            <a:pPr algn="just"/>
            <a:r>
              <a:rPr lang="ru-RU" altLang="ko-KR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Это многосерийное остросюжетное </a:t>
            </a:r>
            <a:r>
              <a:rPr lang="ru-RU" altLang="ko-KR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кино по-русски — об опасностях и проблемах, с которыми могут справиться настоящие мужчины.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910726" y="549000"/>
            <a:ext cx="2405924" cy="445709"/>
          </a:xfrm>
          <a:prstGeom prst="rect">
            <a:avLst/>
          </a:prstGeom>
          <a:solidFill>
            <a:srgbClr val="F69D2E"/>
          </a:solidFill>
          <a:ln>
            <a:solidFill>
              <a:srgbClr val="F69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19591" y="504000"/>
            <a:ext cx="5895000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КОНТЕНТ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H="1">
            <a:off x="4658246" y="1416088"/>
            <a:ext cx="5448" cy="5441912"/>
          </a:xfrm>
          <a:prstGeom prst="line">
            <a:avLst/>
          </a:prstGeom>
          <a:ln w="28575">
            <a:solidFill>
              <a:srgbClr val="F69D2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909358" y="1416088"/>
            <a:ext cx="5173650" cy="5539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895350" algn="l"/>
                <a:tab pos="3408363" algn="l"/>
              </a:tabLst>
            </a:pPr>
            <a:r>
              <a:rPr lang="ru-R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В эфире телеканала:</a:t>
            </a:r>
            <a:endParaRPr lang="ru-RU" sz="2400" spc="3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9111000" y="3429000"/>
            <a:ext cx="3197058" cy="1015663"/>
            <a:chOff x="9107964" y="3228647"/>
            <a:chExt cx="3197058" cy="1015663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9107964" y="3376478"/>
              <a:ext cx="720000" cy="720000"/>
              <a:chOff x="6680999" y="2594679"/>
              <a:chExt cx="720000" cy="720000"/>
            </a:xfrm>
          </p:grpSpPr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10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25375" y="2739054"/>
                <a:ext cx="431250" cy="431250"/>
              </a:xfrm>
              <a:prstGeom prst="rect">
                <a:avLst/>
              </a:prstGeom>
            </p:spPr>
          </p:pic>
          <p:sp>
            <p:nvSpPr>
              <p:cNvPr id="16" name="Овал 15"/>
              <p:cNvSpPr/>
              <p:nvPr/>
            </p:nvSpPr>
            <p:spPr>
              <a:xfrm>
                <a:off x="6680999" y="2594679"/>
                <a:ext cx="720000" cy="72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9860994" y="3228647"/>
              <a:ext cx="2444028" cy="101566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sz="2000" cap="all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криминальные драмы </a:t>
              </a:r>
              <a:endParaRPr lang="ru-RU" sz="2400" cap="all" spc="3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9111000" y="4654996"/>
            <a:ext cx="3436621" cy="1015663"/>
            <a:chOff x="9107964" y="4321012"/>
            <a:chExt cx="3436621" cy="1015663"/>
          </a:xfrm>
        </p:grpSpPr>
        <p:sp>
          <p:nvSpPr>
            <p:cNvPr id="38" name="TextBox 37"/>
            <p:cNvSpPr txBox="1"/>
            <p:nvPr/>
          </p:nvSpPr>
          <p:spPr>
            <a:xfrm>
              <a:off x="9860994" y="4321012"/>
              <a:ext cx="2683591" cy="101566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sz="2000" cap="all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культовые боевики</a:t>
              </a:r>
              <a:endParaRPr lang="ru-RU" sz="2400" cap="all" spc="3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endParaRPr>
            </a:p>
          </p:txBody>
        </p:sp>
        <p:sp>
          <p:nvSpPr>
            <p:cNvPr id="11" name="Овал 10"/>
            <p:cNvSpPr/>
            <p:nvPr/>
          </p:nvSpPr>
          <p:spPr>
            <a:xfrm>
              <a:off x="9107964" y="4468843"/>
              <a:ext cx="720000" cy="720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5196000" y="3429000"/>
            <a:ext cx="4026201" cy="1015663"/>
            <a:chOff x="5196000" y="4340248"/>
            <a:chExt cx="4026201" cy="1015663"/>
          </a:xfrm>
        </p:grpSpPr>
        <p:sp>
          <p:nvSpPr>
            <p:cNvPr id="44" name="TextBox 43"/>
            <p:cNvSpPr txBox="1"/>
            <p:nvPr/>
          </p:nvSpPr>
          <p:spPr>
            <a:xfrm>
              <a:off x="5915562" y="4340248"/>
              <a:ext cx="3306639" cy="101566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sz="2000" cap="all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громкие расследования</a:t>
              </a:r>
            </a:p>
          </p:txBody>
        </p:sp>
        <p:grpSp>
          <p:nvGrpSpPr>
            <p:cNvPr id="15" name="Группа 14"/>
            <p:cNvGrpSpPr/>
            <p:nvPr/>
          </p:nvGrpSpPr>
          <p:grpSpPr>
            <a:xfrm>
              <a:off x="5196000" y="4468843"/>
              <a:ext cx="720000" cy="720000"/>
              <a:chOff x="8979032" y="3364790"/>
              <a:chExt cx="720000" cy="720000"/>
            </a:xfrm>
          </p:grpSpPr>
          <p:sp>
            <p:nvSpPr>
              <p:cNvPr id="46" name="Овал 45"/>
              <p:cNvSpPr/>
              <p:nvPr/>
            </p:nvSpPr>
            <p:spPr>
              <a:xfrm>
                <a:off x="8979032" y="3364790"/>
                <a:ext cx="720000" cy="72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10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85518" y="3471276"/>
                <a:ext cx="507029" cy="507029"/>
              </a:xfrm>
              <a:prstGeom prst="rect">
                <a:avLst/>
              </a:prstGeom>
            </p:spPr>
          </p:pic>
        </p:grpSp>
      </p:grpSp>
      <p:grpSp>
        <p:nvGrpSpPr>
          <p:cNvPr id="30" name="Группа 29"/>
          <p:cNvGrpSpPr/>
          <p:nvPr/>
        </p:nvGrpSpPr>
        <p:grpSpPr>
          <a:xfrm>
            <a:off x="5195999" y="4618337"/>
            <a:ext cx="4453735" cy="1015663"/>
            <a:chOff x="5196000" y="5430868"/>
            <a:chExt cx="4118360" cy="939182"/>
          </a:xfrm>
        </p:grpSpPr>
        <p:sp>
          <p:nvSpPr>
            <p:cNvPr id="35" name="TextBox 34"/>
            <p:cNvSpPr txBox="1"/>
            <p:nvPr/>
          </p:nvSpPr>
          <p:spPr>
            <a:xfrm>
              <a:off x="5915562" y="5430868"/>
              <a:ext cx="3398798" cy="939182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sz="2000" cap="all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захватывающие </a:t>
              </a:r>
              <a:r>
                <a:rPr lang="ru-RU" sz="2000" cap="all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детективные сериалы </a:t>
              </a:r>
              <a:endParaRPr lang="ru-RU" sz="2400" cap="all" spc="3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endParaRPr>
            </a:p>
          </p:txBody>
        </p:sp>
        <p:grpSp>
          <p:nvGrpSpPr>
            <p:cNvPr id="14" name="Группа 13"/>
            <p:cNvGrpSpPr/>
            <p:nvPr/>
          </p:nvGrpSpPr>
          <p:grpSpPr>
            <a:xfrm>
              <a:off x="5196000" y="5559463"/>
              <a:ext cx="720000" cy="720000"/>
              <a:chOff x="5727550" y="3820620"/>
              <a:chExt cx="720000" cy="720000"/>
            </a:xfrm>
          </p:grpSpPr>
          <p:sp>
            <p:nvSpPr>
              <p:cNvPr id="21" name="Овал 20"/>
              <p:cNvSpPr/>
              <p:nvPr/>
            </p:nvSpPr>
            <p:spPr>
              <a:xfrm>
                <a:off x="5727550" y="3820620"/>
                <a:ext cx="720000" cy="72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10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1870" y="3934940"/>
                <a:ext cx="491360" cy="491360"/>
              </a:xfrm>
              <a:prstGeom prst="rect">
                <a:avLst/>
              </a:prstGeom>
            </p:spPr>
          </p:pic>
        </p:grpSp>
      </p:grpSp>
      <p:sp>
        <p:nvSpPr>
          <p:cNvPr id="36" name="TextBox 35"/>
          <p:cNvSpPr txBox="1"/>
          <p:nvPr/>
        </p:nvSpPr>
        <p:spPr>
          <a:xfrm>
            <a:off x="201000" y="369000"/>
            <a:ext cx="7646861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4800" cap="all" dirty="0">
                <a:solidFill>
                  <a:srgbClr val="F75907"/>
                </a:solidFill>
                <a:latin typeface="Franklin Gothic Heavy" panose="020B0903020102020204" pitchFamily="34" charset="0"/>
                <a:ea typeface="Jost* 900 Black" pitchFamily="50" charset="-52"/>
              </a:rPr>
              <a:t>НАШЕ</a:t>
            </a:r>
            <a:r>
              <a:rPr lang="ru-RU" sz="4800" cap="all" dirty="0">
                <a:solidFill>
                  <a:srgbClr val="B8B9BA"/>
                </a:solidFill>
                <a:latin typeface="Jost* 900 Black" pitchFamily="50" charset="-52"/>
                <a:ea typeface="Jost* 900 Black" pitchFamily="50" charset="-52"/>
              </a:rPr>
              <a:t> </a:t>
            </a:r>
            <a:r>
              <a:rPr lang="ru-RU" sz="4800" cap="all" dirty="0">
                <a:solidFill>
                  <a:srgbClr val="F69D2E"/>
                </a:solidFill>
                <a:latin typeface="Franklin Gothic Heavy" panose="020B0903020102020204" pitchFamily="34" charset="0"/>
                <a:ea typeface="Jost* 900 Black" pitchFamily="50" charset="-52"/>
              </a:rPr>
              <a:t>МУЖСКОЕ</a:t>
            </a:r>
            <a:endParaRPr lang="ru-RU" sz="4800" cap="all" dirty="0">
              <a:solidFill>
                <a:srgbClr val="F69D2E"/>
              </a:solidFill>
              <a:latin typeface="Franklin Gothic Heavy" panose="020B0903020102020204" pitchFamily="34" charset="0"/>
              <a:ea typeface="Jost* 600 Semi" pitchFamily="50" charset="-5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915562" y="2273671"/>
            <a:ext cx="5705200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895350" algn="l"/>
                <a:tab pos="3408363" algn="l"/>
              </a:tabLst>
            </a:pPr>
            <a:r>
              <a:rPr lang="ru-RU" cap="all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только российские сериалы </a:t>
            </a:r>
          </a:p>
          <a:p>
            <a:pPr>
              <a:lnSpc>
                <a:spcPct val="150000"/>
              </a:lnSpc>
              <a:tabLst>
                <a:tab pos="895350" algn="l"/>
                <a:tab pos="3408363" algn="l"/>
              </a:tabLst>
            </a:pPr>
            <a:r>
              <a:rPr lang="ru-RU" cap="all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с любимыми актерами </a:t>
            </a:r>
          </a:p>
          <a:p>
            <a:pPr>
              <a:lnSpc>
                <a:spcPct val="150000"/>
              </a:lnSpc>
              <a:tabLst>
                <a:tab pos="895350" algn="l"/>
                <a:tab pos="3408363" algn="l"/>
              </a:tabLst>
            </a:pPr>
            <a:r>
              <a:rPr lang="ru-RU" sz="1200" cap="all" dirty="0" smtClean="0">
                <a:solidFill>
                  <a:srgbClr val="F69D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 </a:t>
            </a:r>
            <a:endParaRPr lang="ru-RU" sz="1200" cap="all" spc="300" dirty="0">
              <a:solidFill>
                <a:srgbClr val="F69D2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5196000" y="2368830"/>
            <a:ext cx="720000" cy="720000"/>
            <a:chOff x="5727550" y="2709000"/>
            <a:chExt cx="720000" cy="720000"/>
          </a:xfrm>
        </p:grpSpPr>
        <p:sp>
          <p:nvSpPr>
            <p:cNvPr id="51" name="Овал 50"/>
            <p:cNvSpPr/>
            <p:nvPr/>
          </p:nvSpPr>
          <p:spPr>
            <a:xfrm>
              <a:off x="5727550" y="2709000"/>
              <a:ext cx="720000" cy="720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9425" y="2830875"/>
              <a:ext cx="476250" cy="476250"/>
            </a:xfrm>
            <a:prstGeom prst="rect">
              <a:avLst/>
            </a:prstGeom>
          </p:spPr>
        </p:pic>
      </p:grpSp>
      <p:grpSp>
        <p:nvGrpSpPr>
          <p:cNvPr id="32" name="Группа 31"/>
          <p:cNvGrpSpPr/>
          <p:nvPr/>
        </p:nvGrpSpPr>
        <p:grpSpPr>
          <a:xfrm>
            <a:off x="5241000" y="5820404"/>
            <a:ext cx="3464058" cy="720000"/>
            <a:chOff x="9107964" y="5559463"/>
            <a:chExt cx="3464058" cy="720000"/>
          </a:xfrm>
        </p:grpSpPr>
        <p:sp>
          <p:nvSpPr>
            <p:cNvPr id="54" name="TextBox 53"/>
            <p:cNvSpPr txBox="1"/>
            <p:nvPr/>
          </p:nvSpPr>
          <p:spPr>
            <a:xfrm>
              <a:off x="9860994" y="5661700"/>
              <a:ext cx="2711028" cy="553998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sz="2000" cap="all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триллеры </a:t>
              </a:r>
            </a:p>
          </p:txBody>
        </p:sp>
        <p:grpSp>
          <p:nvGrpSpPr>
            <p:cNvPr id="20" name="Группа 19"/>
            <p:cNvGrpSpPr/>
            <p:nvPr/>
          </p:nvGrpSpPr>
          <p:grpSpPr>
            <a:xfrm>
              <a:off x="9107964" y="5559463"/>
              <a:ext cx="720000" cy="720000"/>
              <a:chOff x="8988809" y="5559463"/>
              <a:chExt cx="720000" cy="720000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10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15881" y="5673824"/>
                <a:ext cx="476666" cy="476666"/>
              </a:xfrm>
              <a:prstGeom prst="rect">
                <a:avLst/>
              </a:prstGeom>
            </p:spPr>
          </p:pic>
          <p:sp>
            <p:nvSpPr>
              <p:cNvPr id="56" name="Овал 55"/>
              <p:cNvSpPr/>
              <p:nvPr/>
            </p:nvSpPr>
            <p:spPr>
              <a:xfrm>
                <a:off x="8988809" y="5559463"/>
                <a:ext cx="720000" cy="72000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Century Gothic" panose="020B0502020202020204" pitchFamily="34" charset="0"/>
                </a:endParaRPr>
              </a:p>
            </p:txBody>
          </p:sp>
        </p:grpSp>
      </p:grpSp>
      <p:pic>
        <p:nvPicPr>
          <p:cNvPr id="42" name="Рисунок 4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136" y="4909454"/>
            <a:ext cx="522748" cy="50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60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B25A6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99297" y="2567186"/>
            <a:ext cx="3243204" cy="74892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3600" baseline="-25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49 </a:t>
            </a:r>
            <a:r>
              <a:rPr lang="ru-RU" altLang="ko-KR" sz="36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%</a:t>
            </a:r>
          </a:p>
          <a:p>
            <a:r>
              <a:rPr lang="ru-RU" altLang="ko-KR" sz="28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Мужчины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99297" y="3986935"/>
            <a:ext cx="3243204" cy="74892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3600" baseline="-25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51 </a:t>
            </a:r>
            <a:r>
              <a:rPr lang="ru-RU" altLang="ko-KR" sz="36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%</a:t>
            </a:r>
          </a:p>
          <a:p>
            <a:r>
              <a:rPr lang="ru-RU" altLang="ko-KR" sz="28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Женщины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87976" y="549000"/>
            <a:ext cx="2928674" cy="445709"/>
          </a:xfrm>
          <a:prstGeom prst="rect">
            <a:avLst/>
          </a:prstGeom>
          <a:solidFill>
            <a:srgbClr val="F69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9009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51000" y="504000"/>
            <a:ext cx="5895000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АУДИТОРИЯ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50508" y="1969926"/>
            <a:ext cx="2855633" cy="719923"/>
          </a:xfrm>
          <a:prstGeom prst="rect">
            <a:avLst/>
          </a:prstGeom>
          <a:solidFill>
            <a:srgbClr val="F759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7871" y="1899000"/>
            <a:ext cx="2440906" cy="86177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5000" cap="all" spc="300" dirty="0" smtClean="0">
                <a:latin typeface="Century Gothic" panose="020B0502020202020204" pitchFamily="34" charset="0"/>
                <a:ea typeface="Jost* 500 Medium" pitchFamily="50" charset="-52"/>
              </a:rPr>
              <a:t>60</a:t>
            </a:r>
            <a:endParaRPr lang="ru-RU" sz="5000" cap="all" spc="300" dirty="0"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50508" y="2670774"/>
            <a:ext cx="2855633" cy="950497"/>
          </a:xfrm>
          <a:prstGeom prst="rect">
            <a:avLst/>
          </a:prstGeom>
          <a:solidFill>
            <a:srgbClr val="F69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99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7871" y="2554063"/>
            <a:ext cx="2567354" cy="95410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2400" baseline="-25000" dirty="0">
                <a:latin typeface="Century Gothic" panose="020B0502020202020204" pitchFamily="34" charset="0"/>
                <a:ea typeface="Jost*" pitchFamily="50" charset="-52"/>
              </a:rPr>
              <a:t>Средняя длительность</a:t>
            </a:r>
            <a:endParaRPr lang="ru-RU" altLang="ko-KR" sz="2400" dirty="0"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ru-RU" altLang="ko-KR" sz="2400" baseline="-25000" dirty="0" err="1">
                <a:latin typeface="Century Gothic" panose="020B0502020202020204" pitchFamily="34" charset="0"/>
                <a:ea typeface="Jost*" pitchFamily="50" charset="-52"/>
              </a:rPr>
              <a:t>телесмотрения</a:t>
            </a:r>
            <a:r>
              <a:rPr lang="ru-RU" altLang="ko-KR" sz="2400" baseline="-25000" dirty="0">
                <a:latin typeface="Century Gothic" panose="020B0502020202020204" pitchFamily="34" charset="0"/>
                <a:ea typeface="Jost*" pitchFamily="50" charset="-52"/>
              </a:rPr>
              <a:t> </a:t>
            </a:r>
          </a:p>
          <a:p>
            <a:r>
              <a:rPr lang="ru-RU" altLang="ko-KR" sz="2400" baseline="-25000" dirty="0">
                <a:latin typeface="Century Gothic" panose="020B0502020202020204" pitchFamily="34" charset="0"/>
                <a:ea typeface="Jost*" pitchFamily="50" charset="-52"/>
              </a:rPr>
              <a:t>(минут в сутки)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50508" y="4168873"/>
            <a:ext cx="2855633" cy="719923"/>
          </a:xfrm>
          <a:prstGeom prst="rect">
            <a:avLst/>
          </a:prstGeom>
          <a:solidFill>
            <a:srgbClr val="F759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7730" y="4097947"/>
            <a:ext cx="2440906" cy="86177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5000" cap="all" spc="300" dirty="0">
                <a:latin typeface="Century Gothic" panose="020B0502020202020204" pitchFamily="34" charset="0"/>
                <a:ea typeface="Jost* 500 Medium" pitchFamily="50" charset="-52"/>
              </a:rPr>
              <a:t>6</a:t>
            </a:r>
            <a:r>
              <a:rPr lang="ru-RU" sz="5000" cap="all" spc="300" dirty="0" smtClean="0">
                <a:latin typeface="Century Gothic" panose="020B0502020202020204" pitchFamily="34" charset="0"/>
                <a:ea typeface="Jost* 500 Medium" pitchFamily="50" charset="-52"/>
              </a:rPr>
              <a:t> 280</a:t>
            </a:r>
            <a:endParaRPr lang="ru-RU" sz="5000" cap="all" spc="300" dirty="0"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50508" y="4869722"/>
            <a:ext cx="2855633" cy="989278"/>
          </a:xfrm>
          <a:prstGeom prst="rect">
            <a:avLst/>
          </a:prstGeom>
          <a:solidFill>
            <a:srgbClr val="F69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99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67730" y="4976458"/>
            <a:ext cx="2567354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2400" baseline="-25000" dirty="0">
                <a:latin typeface="Century Gothic" panose="020B0502020202020204" pitchFamily="34" charset="0"/>
                <a:ea typeface="Jost*" pitchFamily="50" charset="-52"/>
              </a:rPr>
              <a:t>Среднемесячный охват </a:t>
            </a:r>
          </a:p>
          <a:p>
            <a:r>
              <a:rPr lang="ru-RU" altLang="ko-KR" sz="2400" baseline="-25000" dirty="0">
                <a:latin typeface="Century Gothic" panose="020B0502020202020204" pitchFamily="34" charset="0"/>
                <a:ea typeface="Jost*" pitchFamily="50" charset="-52"/>
              </a:rPr>
              <a:t>(тысяч человек)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816000" y="1969926"/>
            <a:ext cx="0" cy="3889074"/>
          </a:xfrm>
          <a:prstGeom prst="line">
            <a:avLst/>
          </a:prstGeom>
          <a:ln w="28575">
            <a:solidFill>
              <a:srgbClr val="F69D2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01000" y="369000"/>
            <a:ext cx="7646861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4800" cap="all" dirty="0">
                <a:solidFill>
                  <a:srgbClr val="F75907"/>
                </a:solidFill>
                <a:latin typeface="Franklin Gothic Heavy" panose="020B0903020102020204" pitchFamily="34" charset="0"/>
                <a:ea typeface="Jost* 900 Black" pitchFamily="50" charset="-52"/>
              </a:rPr>
              <a:t>НАШЕ</a:t>
            </a:r>
            <a:r>
              <a:rPr lang="ru-RU" sz="4800" cap="all" dirty="0">
                <a:solidFill>
                  <a:srgbClr val="B8B9BA"/>
                </a:solidFill>
                <a:latin typeface="Franklin Gothic Heavy" panose="020B0903020102020204" pitchFamily="34" charset="0"/>
                <a:ea typeface="Jost* 900 Black" pitchFamily="50" charset="-52"/>
              </a:rPr>
              <a:t> </a:t>
            </a:r>
            <a:r>
              <a:rPr lang="ru-RU" sz="4800" cap="all" dirty="0" smtClean="0">
                <a:solidFill>
                  <a:srgbClr val="F69D2E"/>
                </a:solidFill>
                <a:latin typeface="Franklin Gothic Heavy" panose="020B0903020102020204" pitchFamily="34" charset="0"/>
                <a:ea typeface="Jost* 900 Black" pitchFamily="50" charset="-52"/>
              </a:rPr>
              <a:t>МУЖСКОЕ</a:t>
            </a:r>
            <a:endParaRPr lang="ru-RU" sz="4800" cap="all" dirty="0">
              <a:solidFill>
                <a:srgbClr val="F69D2E"/>
              </a:solidFill>
              <a:latin typeface="Franklin Gothic Heavy" panose="020B0903020102020204" pitchFamily="34" charset="0"/>
              <a:ea typeface="Jost* 600 Semi" pitchFamily="50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C9DC46-BF01-496C-A8DF-D2D5BC9BD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379" y="2276448"/>
            <a:ext cx="2250099" cy="2683273"/>
          </a:xfrm>
          <a:prstGeom prst="rect">
            <a:avLst/>
          </a:prstGeom>
        </p:spPr>
      </p:pic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45214557"/>
              </p:ext>
            </p:extLst>
          </p:nvPr>
        </p:nvGraphicFramePr>
        <p:xfrm>
          <a:off x="8093482" y="1597043"/>
          <a:ext cx="3839342" cy="4467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7433814" y="4631365"/>
            <a:ext cx="1267812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4</a:t>
            </a: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5-54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433814" y="5364361"/>
            <a:ext cx="1547428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55+ лет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433814" y="1807559"/>
            <a:ext cx="774660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4-17 лет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33814" y="3258636"/>
            <a:ext cx="859637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25-34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433813" y="2559308"/>
            <a:ext cx="859638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18-24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433814" y="3891616"/>
            <a:ext cx="1547428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35-44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5434" y="6420446"/>
            <a:ext cx="11340565" cy="2564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* по данным «Агентства 2»: средняя длительность </a:t>
            </a:r>
            <a:r>
              <a:rPr lang="ru-RU" altLang="ko-KR" sz="1600" baseline="-250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телесмотрения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en-US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|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по данным </a:t>
            </a:r>
            <a:r>
              <a:rPr lang="en-US" altLang="ko-KR" sz="1600" baseline="-250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Mediascope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, проект </a:t>
            </a:r>
            <a:r>
              <a:rPr lang="en-US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TV Index Plus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: охват, пол, возраст за 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сентябрь 2025</a:t>
            </a:r>
            <a:endParaRPr lang="ru-RU" altLang="ko-KR" sz="1600" baseline="-25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96077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42"/>
          <a:stretch/>
        </p:blipFill>
        <p:spPr>
          <a:xfrm>
            <a:off x="-280442" y="-1746000"/>
            <a:ext cx="12612267" cy="1230427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5588999"/>
            <a:ext cx="12316650" cy="908405"/>
          </a:xfrm>
          <a:prstGeom prst="rect">
            <a:avLst/>
          </a:prstGeom>
          <a:solidFill>
            <a:srgbClr val="F69D2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000" y="5703003"/>
            <a:ext cx="6119818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«Красный яр» </a:t>
            </a:r>
          </a:p>
          <a:p>
            <a:r>
              <a:rPr lang="ru-RU" sz="1400" cap="all" spc="3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кинопоиск</a:t>
            </a:r>
            <a:r>
              <a:rPr lang="ru-RU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7,4 </a:t>
            </a:r>
            <a:r>
              <a:rPr lang="ru-RU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| </a:t>
            </a:r>
            <a:r>
              <a:rPr lang="ru-RU" sz="1400" cap="all" spc="300" dirty="0" err="1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К</a:t>
            </a:r>
            <a:r>
              <a:rPr lang="ru-RU" sz="1400" cap="all" spc="300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инотеатр.ру</a:t>
            </a:r>
            <a:r>
              <a:rPr lang="ru-RU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7,2</a:t>
            </a:r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endParaRPr lang="ru-RU" sz="1400" cap="all" spc="3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7933640-52B9-B4DB-E815-0949E21A7904}"/>
              </a:ext>
            </a:extLst>
          </p:cNvPr>
          <p:cNvSpPr/>
          <p:nvPr/>
        </p:nvSpPr>
        <p:spPr>
          <a:xfrm>
            <a:off x="-56947" y="203950"/>
            <a:ext cx="3700650" cy="615050"/>
          </a:xfrm>
          <a:prstGeom prst="rect">
            <a:avLst/>
          </a:prstGeom>
          <a:solidFill>
            <a:srgbClr val="F69D2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6969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818" y="220969"/>
            <a:ext cx="7137659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ПРЕМЬЕРА</a:t>
            </a:r>
            <a:endParaRPr lang="ru-RU" sz="36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018356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B25A6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4525" y="2487680"/>
            <a:ext cx="4322253" cy="304698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altLang="ko-KR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«Про Любовь» — кино, создающее романтичную атмосферу. </a:t>
            </a:r>
            <a:endParaRPr lang="en-US" altLang="ko-KR" sz="1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  <a:p>
            <a:pPr algn="just"/>
            <a:endParaRPr lang="en-US" altLang="ko-KR" sz="1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  <a:p>
            <a:pPr algn="just"/>
            <a:r>
              <a:rPr lang="ru-RU" altLang="ko-KR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Вдохновляющие истории любви: волнующие мелодрамы и драмы, лирические и романтические комедии от голливудских, европейских и российских режиссеров, — прокатные и телевизионные фильмы только о самом трепетном чувстве. </a:t>
            </a:r>
            <a:endParaRPr lang="en-US" altLang="ko-KR" sz="1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  <a:p>
            <a:pPr algn="just"/>
            <a:endParaRPr lang="ru-RU" altLang="ko-KR" sz="1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  <a:p>
            <a:pPr algn="just"/>
            <a:endParaRPr lang="ru-RU" altLang="ko-KR" sz="1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910726" y="549000"/>
            <a:ext cx="2405924" cy="445709"/>
          </a:xfrm>
          <a:prstGeom prst="rect">
            <a:avLst/>
          </a:prstGeom>
          <a:solidFill>
            <a:srgbClr val="FF0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69696"/>
              </a:solidFill>
              <a:highlight>
                <a:srgbClr val="FF004F"/>
              </a:highligh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91000" y="504000"/>
            <a:ext cx="5895000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КОНТЕНТ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H="1">
            <a:off x="5347582" y="2358717"/>
            <a:ext cx="19170" cy="3936088"/>
          </a:xfrm>
          <a:prstGeom prst="line">
            <a:avLst/>
          </a:prstGeom>
          <a:ln w="28575">
            <a:solidFill>
              <a:srgbClr val="FF004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837563" y="1989000"/>
            <a:ext cx="5173650" cy="5539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895350" algn="l"/>
                <a:tab pos="3408363" algn="l"/>
              </a:tabLst>
            </a:pPr>
            <a:r>
              <a:rPr lang="ru-R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В эфире телеканала:</a:t>
            </a:r>
            <a:endParaRPr lang="ru-RU" sz="2400" spc="3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8867260" y="4062500"/>
            <a:ext cx="3197058" cy="1015663"/>
            <a:chOff x="9107964" y="3228647"/>
            <a:chExt cx="3197058" cy="1015663"/>
          </a:xfrm>
        </p:grpSpPr>
        <p:sp>
          <p:nvSpPr>
            <p:cNvPr id="16" name="Овал 15"/>
            <p:cNvSpPr/>
            <p:nvPr/>
          </p:nvSpPr>
          <p:spPr>
            <a:xfrm>
              <a:off x="9107964" y="3376478"/>
              <a:ext cx="720000" cy="720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860994" y="3228647"/>
              <a:ext cx="2444028" cy="101566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sz="2000" cap="all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лирические комедии</a:t>
              </a:r>
              <a:endParaRPr lang="ru-RU" sz="2400" cap="all" spc="3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5837563" y="5329910"/>
            <a:ext cx="3436621" cy="720000"/>
            <a:chOff x="9107964" y="4394927"/>
            <a:chExt cx="3436621" cy="720000"/>
          </a:xfrm>
        </p:grpSpPr>
        <p:sp>
          <p:nvSpPr>
            <p:cNvPr id="38" name="TextBox 37"/>
            <p:cNvSpPr txBox="1"/>
            <p:nvPr/>
          </p:nvSpPr>
          <p:spPr>
            <a:xfrm>
              <a:off x="9860994" y="4497164"/>
              <a:ext cx="2683591" cy="553998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sz="2000" cap="all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драмы</a:t>
              </a:r>
              <a:endParaRPr lang="ru-RU" sz="2400" cap="all" spc="3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endParaRPr>
            </a:p>
          </p:txBody>
        </p:sp>
        <p:sp>
          <p:nvSpPr>
            <p:cNvPr id="11" name="Овал 10"/>
            <p:cNvSpPr/>
            <p:nvPr/>
          </p:nvSpPr>
          <p:spPr>
            <a:xfrm>
              <a:off x="9107964" y="4394927"/>
              <a:ext cx="720000" cy="720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8867260" y="5201315"/>
            <a:ext cx="4026201" cy="1015663"/>
            <a:chOff x="5196000" y="4340248"/>
            <a:chExt cx="4026201" cy="1015663"/>
          </a:xfrm>
        </p:grpSpPr>
        <p:sp>
          <p:nvSpPr>
            <p:cNvPr id="44" name="TextBox 43"/>
            <p:cNvSpPr txBox="1"/>
            <p:nvPr/>
          </p:nvSpPr>
          <p:spPr>
            <a:xfrm>
              <a:off x="5915562" y="4340248"/>
              <a:ext cx="3306639" cy="101566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sz="2000" cap="all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романтические комедии </a:t>
              </a:r>
            </a:p>
          </p:txBody>
        </p:sp>
        <p:sp>
          <p:nvSpPr>
            <p:cNvPr id="46" name="Овал 45"/>
            <p:cNvSpPr/>
            <p:nvPr/>
          </p:nvSpPr>
          <p:spPr>
            <a:xfrm>
              <a:off x="5196000" y="4468843"/>
              <a:ext cx="720000" cy="720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5837563" y="2988557"/>
            <a:ext cx="6424762" cy="923330"/>
            <a:chOff x="5196000" y="2349000"/>
            <a:chExt cx="6424762" cy="923330"/>
          </a:xfrm>
        </p:grpSpPr>
        <p:sp>
          <p:nvSpPr>
            <p:cNvPr id="50" name="TextBox 49"/>
            <p:cNvSpPr txBox="1"/>
            <p:nvPr/>
          </p:nvSpPr>
          <p:spPr>
            <a:xfrm>
              <a:off x="5915562" y="2349000"/>
              <a:ext cx="5705200" cy="92333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cap="all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вдохновляющие истории любви </a:t>
              </a:r>
              <a:endParaRPr lang="en-US" cap="all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endParaRPr>
            </a:p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cap="all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и психология отношений</a:t>
              </a:r>
            </a:p>
          </p:txBody>
        </p:sp>
        <p:sp>
          <p:nvSpPr>
            <p:cNvPr id="51" name="Овал 50"/>
            <p:cNvSpPr/>
            <p:nvPr/>
          </p:nvSpPr>
          <p:spPr>
            <a:xfrm>
              <a:off x="5196000" y="2433352"/>
              <a:ext cx="720000" cy="720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5837563" y="4210331"/>
            <a:ext cx="3464058" cy="720000"/>
            <a:chOff x="9107964" y="5684497"/>
            <a:chExt cx="3464058" cy="720000"/>
          </a:xfrm>
        </p:grpSpPr>
        <p:sp>
          <p:nvSpPr>
            <p:cNvPr id="54" name="TextBox 53"/>
            <p:cNvSpPr txBox="1"/>
            <p:nvPr/>
          </p:nvSpPr>
          <p:spPr>
            <a:xfrm>
              <a:off x="9860994" y="5786734"/>
              <a:ext cx="2711028" cy="553998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sz="2000" cap="all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мелодрамы</a:t>
              </a:r>
            </a:p>
          </p:txBody>
        </p:sp>
        <p:sp>
          <p:nvSpPr>
            <p:cNvPr id="56" name="Овал 55"/>
            <p:cNvSpPr/>
            <p:nvPr/>
          </p:nvSpPr>
          <p:spPr>
            <a:xfrm>
              <a:off x="9107964" y="5684497"/>
              <a:ext cx="720000" cy="720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01000" y="369000"/>
            <a:ext cx="7646861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6000" cap="all" dirty="0">
                <a:solidFill>
                  <a:srgbClr val="B00022"/>
                </a:solidFill>
                <a:latin typeface="Franklin Gothic Heavy" panose="020B0903020102020204" pitchFamily="34" charset="0"/>
                <a:ea typeface="Jost* 900 Black" pitchFamily="50" charset="-52"/>
              </a:rPr>
              <a:t>Про любовь</a:t>
            </a:r>
            <a:endParaRPr lang="ru-RU" sz="6000" cap="all" dirty="0">
              <a:solidFill>
                <a:srgbClr val="B00022"/>
              </a:solidFill>
              <a:latin typeface="Franklin Gothic Heavy" panose="020B0903020102020204" pitchFamily="34" charset="0"/>
              <a:ea typeface="Jost* 600 Semi" pitchFamily="50" charset="-52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077" y="4361553"/>
            <a:ext cx="415718" cy="415718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343" y="5474720"/>
            <a:ext cx="431250" cy="43125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794" y="3191246"/>
            <a:ext cx="475507" cy="4755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077" y="5438405"/>
            <a:ext cx="503009" cy="50300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009" y="4302916"/>
            <a:ext cx="525178" cy="52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98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B25A6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99297" y="2495411"/>
            <a:ext cx="3243204" cy="93358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3600" baseline="-25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42</a:t>
            </a:r>
            <a:r>
              <a:rPr lang="ru-RU" altLang="ko-KR" sz="36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altLang="ko-KR" sz="36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%</a:t>
            </a:r>
          </a:p>
          <a:p>
            <a:r>
              <a:rPr lang="ru-RU" altLang="ko-KR" sz="28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Мужчины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99297" y="3986935"/>
            <a:ext cx="3243204" cy="74892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3600" baseline="-25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58 </a:t>
            </a:r>
            <a:r>
              <a:rPr lang="ru-RU" altLang="ko-KR" sz="36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%</a:t>
            </a:r>
          </a:p>
          <a:p>
            <a:r>
              <a:rPr lang="ru-RU" altLang="ko-KR" sz="28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Женщины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87976" y="549000"/>
            <a:ext cx="2928674" cy="445709"/>
          </a:xfrm>
          <a:prstGeom prst="rect">
            <a:avLst/>
          </a:prstGeom>
          <a:solidFill>
            <a:srgbClr val="FF0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009C"/>
              </a:solidFill>
              <a:highlight>
                <a:srgbClr val="FF004F"/>
              </a:highligh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96000" y="504000"/>
            <a:ext cx="5895000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АУДИТОРИЯ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50508" y="1969926"/>
            <a:ext cx="2855633" cy="719923"/>
          </a:xfrm>
          <a:prstGeom prst="rect">
            <a:avLst/>
          </a:prstGeom>
          <a:solidFill>
            <a:srgbClr val="B0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7871" y="1899000"/>
            <a:ext cx="2440906" cy="86177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50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>38</a:t>
            </a:r>
            <a:endParaRPr lang="ru-RU" sz="5000" cap="all" spc="3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50508" y="2670774"/>
            <a:ext cx="2855633" cy="950497"/>
          </a:xfrm>
          <a:prstGeom prst="rect">
            <a:avLst/>
          </a:prstGeom>
          <a:solidFill>
            <a:srgbClr val="FF0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99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7871" y="2554063"/>
            <a:ext cx="2567354" cy="95410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2400" baseline="-25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Средняя длительность</a:t>
            </a:r>
            <a:endParaRPr lang="ru-RU" altLang="ko-KR" sz="24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ru-RU" altLang="ko-KR" sz="2400" baseline="-250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телесмотрения</a:t>
            </a:r>
            <a:r>
              <a:rPr lang="ru-RU" altLang="ko-KR" sz="2400" baseline="-25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</a:p>
          <a:p>
            <a:r>
              <a:rPr lang="ru-RU" altLang="ko-KR" sz="2400" baseline="-25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(минут в сутки)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50508" y="4168873"/>
            <a:ext cx="2855633" cy="719923"/>
          </a:xfrm>
          <a:prstGeom prst="rect">
            <a:avLst/>
          </a:prstGeom>
          <a:solidFill>
            <a:srgbClr val="B00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7730" y="4097947"/>
            <a:ext cx="2440906" cy="86177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50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>4</a:t>
            </a:r>
            <a:r>
              <a:rPr lang="ru-RU" sz="50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> 737</a:t>
            </a:r>
            <a:endParaRPr lang="ru-RU" sz="5000" cap="all" spc="3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50508" y="4869722"/>
            <a:ext cx="2855633" cy="989278"/>
          </a:xfrm>
          <a:prstGeom prst="rect">
            <a:avLst/>
          </a:prstGeom>
          <a:solidFill>
            <a:srgbClr val="FF0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99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67730" y="4976458"/>
            <a:ext cx="2567354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2400" baseline="-25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Среднемесячный охват </a:t>
            </a:r>
          </a:p>
          <a:p>
            <a:r>
              <a:rPr lang="ru-RU" altLang="ko-KR" sz="2400" baseline="-25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(тысяч человек)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816000" y="1969926"/>
            <a:ext cx="0" cy="3889074"/>
          </a:xfrm>
          <a:prstGeom prst="line">
            <a:avLst/>
          </a:prstGeom>
          <a:ln w="28575">
            <a:solidFill>
              <a:srgbClr val="FF004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01000" y="369000"/>
            <a:ext cx="7646861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6000" cap="all" dirty="0">
                <a:solidFill>
                  <a:srgbClr val="B00022"/>
                </a:solidFill>
                <a:latin typeface="Franklin Gothic Heavy" panose="020B0903020102020204" pitchFamily="34" charset="0"/>
                <a:ea typeface="Jost* 900 Black" pitchFamily="50" charset="-52"/>
              </a:rPr>
              <a:t>Про любовь</a:t>
            </a:r>
            <a:endParaRPr lang="ru-RU" sz="6000" cap="all" dirty="0">
              <a:solidFill>
                <a:srgbClr val="B00022"/>
              </a:solidFill>
              <a:latin typeface="Franklin Gothic Heavy" panose="020B0903020102020204" pitchFamily="34" charset="0"/>
              <a:ea typeface="Jost* 600 Semi" pitchFamily="50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E5AE45-68BF-43E5-A7AB-A80CE679F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498" y="2208065"/>
            <a:ext cx="1628775" cy="20193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D2A463-0680-4E8A-A065-0A25598A40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960" y="2825669"/>
            <a:ext cx="1743075" cy="2152650"/>
          </a:xfrm>
          <a:prstGeom prst="rect">
            <a:avLst/>
          </a:prstGeom>
        </p:spPr>
      </p:pic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848122793"/>
              </p:ext>
            </p:extLst>
          </p:nvPr>
        </p:nvGraphicFramePr>
        <p:xfrm>
          <a:off x="8093482" y="1597043"/>
          <a:ext cx="3839342" cy="4467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7433814" y="4631365"/>
            <a:ext cx="1267812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4</a:t>
            </a: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5-54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33814" y="5364361"/>
            <a:ext cx="1547428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55+ лет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433814" y="1854000"/>
            <a:ext cx="774660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4-17 лет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433814" y="3258636"/>
            <a:ext cx="859637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25-34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33813" y="2439000"/>
            <a:ext cx="908688" cy="5078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18-24</a:t>
            </a:r>
            <a:r>
              <a:rPr lang="ru-RU" altLang="ko-KR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 </a:t>
            </a: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  <a:endParaRPr lang="ru-RU" altLang="ko-KR" baseline="-25000" dirty="0">
              <a:solidFill>
                <a:schemeClr val="bg1">
                  <a:lumMod val="85000"/>
                </a:schemeClr>
              </a:solidFill>
              <a:latin typeface="Baron Neue" panose="020B0000000000000000" pitchFamily="34" charset="0"/>
              <a:ea typeface="Jost*" pitchFamily="50" charset="-5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33814" y="3924000"/>
            <a:ext cx="1547428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35-44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5434" y="6420446"/>
            <a:ext cx="11340565" cy="2564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* по данным «Агентства 2»: средняя длительность </a:t>
            </a:r>
            <a:r>
              <a:rPr lang="ru-RU" altLang="ko-KR" sz="1600" baseline="-250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телесмотрения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en-US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|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по данным </a:t>
            </a:r>
            <a:r>
              <a:rPr lang="en-US" altLang="ko-KR" sz="1600" baseline="-250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Mediascope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, проект </a:t>
            </a:r>
            <a:r>
              <a:rPr lang="en-US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TV Index Plus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: охват, пол, возраст 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за сентябрь 2025</a:t>
            </a:r>
            <a:endParaRPr lang="ru-RU" altLang="ko-KR" sz="1600" baseline="-25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90274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392" y="-37770"/>
            <a:ext cx="11081608" cy="693176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63"/>
          <a:stretch/>
        </p:blipFill>
        <p:spPr>
          <a:xfrm>
            <a:off x="-150032" y="-34504"/>
            <a:ext cx="6415029" cy="6931770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-16967" y="5645958"/>
            <a:ext cx="12316650" cy="931035"/>
          </a:xfrm>
          <a:prstGeom prst="rect">
            <a:avLst/>
          </a:prstGeom>
          <a:solidFill>
            <a:srgbClr val="FF004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90438" y="5803698"/>
            <a:ext cx="6090562" cy="6155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«Любимая»</a:t>
            </a:r>
          </a:p>
          <a:p>
            <a:r>
              <a:rPr lang="ru-RU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КИНОТЕАТР.РУ</a:t>
            </a:r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6,1</a:t>
            </a:r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9694" y="5803698"/>
            <a:ext cx="5056306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«Свадебный переполох»</a:t>
            </a:r>
          </a:p>
          <a:p>
            <a:r>
              <a:rPr lang="ru-RU" sz="1400" cap="all" spc="3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кинопоиск</a:t>
            </a:r>
            <a:r>
              <a:rPr lang="ru-RU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6,9 </a:t>
            </a:r>
            <a:r>
              <a:rPr lang="ru-RU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| КИНОТЕАТР.РУ</a:t>
            </a:r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9,0</a:t>
            </a:r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29957" y="-666000"/>
            <a:ext cx="91043" cy="7560000"/>
          </a:xfrm>
          <a:prstGeom prst="rect">
            <a:avLst/>
          </a:prstGeom>
          <a:solidFill>
            <a:srgbClr val="EC2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7933640-52B9-B4DB-E815-0949E21A7904}"/>
              </a:ext>
            </a:extLst>
          </p:cNvPr>
          <p:cNvSpPr/>
          <p:nvPr/>
        </p:nvSpPr>
        <p:spPr>
          <a:xfrm>
            <a:off x="-56947" y="203950"/>
            <a:ext cx="3700650" cy="615050"/>
          </a:xfrm>
          <a:prstGeom prst="rect">
            <a:avLst/>
          </a:prstGeom>
          <a:solidFill>
            <a:srgbClr val="FF004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6969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818" y="220969"/>
            <a:ext cx="7137659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ПРЕМЬЕРЫ</a:t>
            </a:r>
            <a:endParaRPr lang="ru-RU" sz="36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77226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4000" y="0"/>
            <a:ext cx="10473816" cy="69552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6"/>
          <a:stretch/>
        </p:blipFill>
        <p:spPr>
          <a:xfrm>
            <a:off x="5961000" y="0"/>
            <a:ext cx="8457017" cy="6955269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-16967" y="5645958"/>
            <a:ext cx="12316650" cy="931035"/>
          </a:xfrm>
          <a:prstGeom prst="rect">
            <a:avLst/>
          </a:prstGeom>
          <a:solidFill>
            <a:srgbClr val="FF004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9694" y="5803698"/>
            <a:ext cx="6766306" cy="104644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«Мама напрокат»</a:t>
            </a:r>
          </a:p>
          <a:p>
            <a:r>
              <a:rPr lang="ru-RU" sz="1400" cap="all" spc="300" dirty="0" err="1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кинопоиск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6,3 </a:t>
            </a:r>
            <a:r>
              <a:rPr lang="en-US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| </a:t>
            </a:r>
            <a:r>
              <a:rPr lang="ru-RU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КИНОТЕАТР.РУ</a:t>
            </a:r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7,5</a:t>
            </a:r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14957" y="-351001"/>
            <a:ext cx="91043" cy="7560000"/>
          </a:xfrm>
          <a:prstGeom prst="rect">
            <a:avLst/>
          </a:prstGeom>
          <a:solidFill>
            <a:srgbClr val="EC2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19694" y="5803697"/>
            <a:ext cx="6766306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«Счастливый билетик</a:t>
            </a:r>
            <a:r>
              <a:rPr lang="ru-RU" sz="20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»</a:t>
            </a:r>
            <a:endParaRPr lang="ru-RU" sz="20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68870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900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B25A6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4525" y="2246125"/>
            <a:ext cx="4322253" cy="255454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/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«Хит HD»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— телеканал популярного зарубежного и отечественного кино. Захватывающие кинохиты последнего десятилетия, тематические жанровые подборки, современные детские фильмы и 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мультфильмы.</a:t>
            </a:r>
          </a:p>
          <a:p>
            <a:pPr lvl="0" algn="just"/>
            <a:endParaRPr lang="ru-RU" sz="16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  <a:p>
            <a:pPr lvl="0" algn="just"/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Телеканал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«Хит HD» — отличный выбор для тех, кто хочет смотреть самые яркие фильмы.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910726" y="549000"/>
            <a:ext cx="2405924" cy="445709"/>
          </a:xfrm>
          <a:prstGeom prst="rect">
            <a:avLst/>
          </a:prstGeom>
          <a:solidFill>
            <a:srgbClr val="C2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91000" y="504000"/>
            <a:ext cx="5895000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КОНТЕНТ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5151000" y="1404000"/>
            <a:ext cx="0" cy="6075000"/>
          </a:xfrm>
          <a:prstGeom prst="line">
            <a:avLst/>
          </a:prstGeom>
          <a:ln w="28575">
            <a:solidFill>
              <a:srgbClr val="C23A8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837563" y="895002"/>
            <a:ext cx="5173650" cy="5539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895350" algn="l"/>
                <a:tab pos="3408363" algn="l"/>
              </a:tabLst>
            </a:pPr>
            <a:r>
              <a:rPr lang="ru-R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В эфире телеканала:</a:t>
            </a:r>
            <a:endParaRPr lang="ru-RU" sz="2400" spc="3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9139" y="438003"/>
            <a:ext cx="2209813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6000" cap="all" dirty="0">
                <a:solidFill>
                  <a:srgbClr val="C23A8F"/>
                </a:solidFill>
                <a:latin typeface="Franklin Gothic Heavy" panose="020B0903020102020204" pitchFamily="34" charset="0"/>
                <a:ea typeface="Jost* 900 Black" pitchFamily="50" charset="-52"/>
              </a:rPr>
              <a:t>хит</a:t>
            </a:r>
            <a:endParaRPr lang="ru-RU" sz="6000" cap="all" dirty="0">
              <a:solidFill>
                <a:srgbClr val="C23A8F"/>
              </a:solidFill>
              <a:latin typeface="Franklin Gothic Heavy" panose="020B0903020102020204" pitchFamily="34" charset="0"/>
              <a:ea typeface="Jost* 600 Semi" pitchFamily="50" charset="-52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5591469" y="1539000"/>
            <a:ext cx="6590998" cy="720000"/>
            <a:chOff x="5601000" y="1539000"/>
            <a:chExt cx="6590998" cy="720000"/>
          </a:xfrm>
        </p:grpSpPr>
        <p:sp>
          <p:nvSpPr>
            <p:cNvPr id="50" name="TextBox 49"/>
            <p:cNvSpPr txBox="1"/>
            <p:nvPr/>
          </p:nvSpPr>
          <p:spPr>
            <a:xfrm>
              <a:off x="6320562" y="1645085"/>
              <a:ext cx="5871436" cy="45518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cap="all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зарубежное </a:t>
              </a:r>
              <a:r>
                <a:rPr lang="ru-RU" cap="all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и российское кино</a:t>
              </a:r>
            </a:p>
          </p:txBody>
        </p:sp>
        <p:sp>
          <p:nvSpPr>
            <p:cNvPr id="51" name="Овал 50"/>
            <p:cNvSpPr/>
            <p:nvPr/>
          </p:nvSpPr>
          <p:spPr>
            <a:xfrm>
              <a:off x="5601000" y="1539000"/>
              <a:ext cx="720000" cy="720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3942" y="1680097"/>
              <a:ext cx="437806" cy="437806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5556461" y="4530670"/>
            <a:ext cx="3436621" cy="923330"/>
            <a:chOff x="9381000" y="4483974"/>
            <a:chExt cx="3436621" cy="923330"/>
          </a:xfrm>
        </p:grpSpPr>
        <p:sp>
          <p:nvSpPr>
            <p:cNvPr id="31" name="TextBox 30"/>
            <p:cNvSpPr txBox="1"/>
            <p:nvPr/>
          </p:nvSpPr>
          <p:spPr>
            <a:xfrm>
              <a:off x="10134030" y="4483974"/>
              <a:ext cx="2683591" cy="92333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cap="all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мультфильмы </a:t>
              </a:r>
              <a:endParaRPr lang="en-US" cap="all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endParaRPr>
            </a:p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cap="all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и </a:t>
              </a:r>
              <a:r>
                <a:rPr lang="ru-RU" cap="all" dirty="0" err="1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фэнтези</a:t>
              </a:r>
              <a:r>
                <a:rPr lang="ru-RU" cap="all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 </a:t>
              </a:r>
              <a:endParaRPr lang="ru-RU" cap="all" spc="3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endParaRPr>
            </a:p>
          </p:txBody>
        </p:sp>
        <p:sp>
          <p:nvSpPr>
            <p:cNvPr id="35" name="Овал 34"/>
            <p:cNvSpPr/>
            <p:nvPr/>
          </p:nvSpPr>
          <p:spPr>
            <a:xfrm>
              <a:off x="9381000" y="4585639"/>
              <a:ext cx="720000" cy="720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5121" y="4729760"/>
              <a:ext cx="431758" cy="431758"/>
            </a:xfrm>
            <a:prstGeom prst="rect">
              <a:avLst/>
            </a:prstGeom>
          </p:spPr>
        </p:pic>
      </p:grpSp>
      <p:grpSp>
        <p:nvGrpSpPr>
          <p:cNvPr id="22" name="Группа 21"/>
          <p:cNvGrpSpPr/>
          <p:nvPr/>
        </p:nvGrpSpPr>
        <p:grpSpPr>
          <a:xfrm>
            <a:off x="5591469" y="2399586"/>
            <a:ext cx="4710532" cy="923330"/>
            <a:chOff x="5591469" y="4284000"/>
            <a:chExt cx="4710532" cy="923330"/>
          </a:xfrm>
        </p:grpSpPr>
        <p:sp>
          <p:nvSpPr>
            <p:cNvPr id="40" name="TextBox 39"/>
            <p:cNvSpPr txBox="1"/>
            <p:nvPr/>
          </p:nvSpPr>
          <p:spPr>
            <a:xfrm>
              <a:off x="6273804" y="4284000"/>
              <a:ext cx="4028197" cy="92333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cap="all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комедии </a:t>
              </a:r>
              <a:r>
                <a:rPr lang="ru-RU" cap="all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и </a:t>
              </a:r>
              <a:r>
                <a:rPr lang="ru-RU" cap="all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приключенческое кино</a:t>
              </a:r>
            </a:p>
          </p:txBody>
        </p:sp>
        <p:sp>
          <p:nvSpPr>
            <p:cNvPr id="41" name="Овал 40"/>
            <p:cNvSpPr/>
            <p:nvPr/>
          </p:nvSpPr>
          <p:spPr>
            <a:xfrm>
              <a:off x="5591469" y="4368414"/>
              <a:ext cx="682752" cy="720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153" y="4503414"/>
              <a:ext cx="489653" cy="489653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5529024" y="5655670"/>
            <a:ext cx="3464058" cy="923330"/>
            <a:chOff x="9381000" y="5775118"/>
            <a:chExt cx="3464058" cy="923330"/>
          </a:xfrm>
        </p:grpSpPr>
        <p:sp>
          <p:nvSpPr>
            <p:cNvPr id="54" name="TextBox 53"/>
            <p:cNvSpPr txBox="1"/>
            <p:nvPr/>
          </p:nvSpPr>
          <p:spPr>
            <a:xfrm>
              <a:off x="10134030" y="5775118"/>
              <a:ext cx="2711028" cy="92333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cap="all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тематические подборки </a:t>
              </a:r>
            </a:p>
          </p:txBody>
        </p:sp>
        <p:sp>
          <p:nvSpPr>
            <p:cNvPr id="56" name="Овал 55"/>
            <p:cNvSpPr/>
            <p:nvPr/>
          </p:nvSpPr>
          <p:spPr>
            <a:xfrm>
              <a:off x="9381000" y="5876783"/>
              <a:ext cx="720000" cy="720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1570" y="5967354"/>
              <a:ext cx="538859" cy="538859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5556461" y="3499667"/>
            <a:ext cx="4904539" cy="923330"/>
            <a:chOff x="9381000" y="4483974"/>
            <a:chExt cx="4904539" cy="923330"/>
          </a:xfrm>
        </p:grpSpPr>
        <p:sp>
          <p:nvSpPr>
            <p:cNvPr id="27" name="TextBox 26"/>
            <p:cNvSpPr txBox="1"/>
            <p:nvPr/>
          </p:nvSpPr>
          <p:spPr>
            <a:xfrm>
              <a:off x="10134030" y="4483974"/>
              <a:ext cx="4151509" cy="92333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cap="all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фильмографии актеров и режиссеров</a:t>
              </a:r>
              <a:endParaRPr lang="ru-RU" cap="all" spc="3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endParaRPr>
            </a:p>
          </p:txBody>
        </p:sp>
        <p:sp>
          <p:nvSpPr>
            <p:cNvPr id="29" name="Овал 28"/>
            <p:cNvSpPr/>
            <p:nvPr/>
          </p:nvSpPr>
          <p:spPr>
            <a:xfrm>
              <a:off x="9381000" y="4585639"/>
              <a:ext cx="720000" cy="720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</p:grpSp>
      <p:pic>
        <p:nvPicPr>
          <p:cNvPr id="32" name="Рисунок 3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13" y="3672750"/>
            <a:ext cx="521250" cy="52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45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B25A6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387976" y="549000"/>
            <a:ext cx="2928674" cy="445709"/>
          </a:xfrm>
          <a:prstGeom prst="rect">
            <a:avLst/>
          </a:prstGeom>
          <a:solidFill>
            <a:srgbClr val="C2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9009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27295" y="504000"/>
            <a:ext cx="5895000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АУДИТОРИЯ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816000" y="1969926"/>
            <a:ext cx="0" cy="3889074"/>
          </a:xfrm>
          <a:prstGeom prst="line">
            <a:avLst/>
          </a:prstGeom>
          <a:ln w="28575">
            <a:solidFill>
              <a:srgbClr val="B7135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591" y="3076337"/>
            <a:ext cx="1703337" cy="210766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099297" y="3986935"/>
            <a:ext cx="3243204" cy="74892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3600" baseline="-25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53 %</a:t>
            </a:r>
            <a:endParaRPr lang="ru-RU" altLang="ko-KR" sz="3600" baseline="-250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ru-RU" altLang="ko-KR" sz="28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Женщины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9139" y="438003"/>
            <a:ext cx="2209813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6000" cap="all" dirty="0">
                <a:solidFill>
                  <a:srgbClr val="C23A8F"/>
                </a:solidFill>
                <a:latin typeface="Franklin Gothic Heavy" panose="020B0903020102020204" pitchFamily="34" charset="0"/>
                <a:ea typeface="Jost* 900 Black" pitchFamily="50" charset="-52"/>
              </a:rPr>
              <a:t>хит</a:t>
            </a:r>
            <a:endParaRPr lang="ru-RU" sz="6000" cap="all" dirty="0">
              <a:solidFill>
                <a:srgbClr val="C23A8F"/>
              </a:solidFill>
              <a:latin typeface="Franklin Gothic Heavy" panose="020B0903020102020204" pitchFamily="34" charset="0"/>
              <a:ea typeface="Jost* 600 Semi" pitchFamily="50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50508" y="1969926"/>
            <a:ext cx="2855633" cy="719923"/>
          </a:xfrm>
          <a:prstGeom prst="rect">
            <a:avLst/>
          </a:prstGeom>
          <a:solidFill>
            <a:srgbClr val="C2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23A8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7871" y="1899000"/>
            <a:ext cx="2440906" cy="86177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50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>5</a:t>
            </a:r>
            <a:r>
              <a:rPr lang="ru-RU" sz="50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>4</a:t>
            </a:r>
            <a:endParaRPr lang="ru-RU" sz="5000" cap="all" spc="3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50508" y="2670774"/>
            <a:ext cx="2855633" cy="950497"/>
          </a:xfrm>
          <a:prstGeom prst="rect">
            <a:avLst/>
          </a:prstGeom>
          <a:solidFill>
            <a:srgbClr val="61579F"/>
          </a:solidFill>
          <a:ln>
            <a:solidFill>
              <a:srgbClr val="6157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99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7871" y="2554063"/>
            <a:ext cx="2567354" cy="95410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2400" baseline="-25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Средняя длительность</a:t>
            </a:r>
            <a:endParaRPr lang="ru-RU" altLang="ko-KR" sz="24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ru-RU" altLang="ko-KR" sz="2400" baseline="-250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телесмотрения</a:t>
            </a:r>
            <a:r>
              <a:rPr lang="ru-RU" altLang="ko-KR" sz="2400" baseline="-25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</a:p>
          <a:p>
            <a:r>
              <a:rPr lang="ru-RU" altLang="ko-KR" sz="2400" baseline="-25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(</a:t>
            </a:r>
            <a:r>
              <a:rPr lang="ru-RU" altLang="ko-KR" sz="2400" baseline="-250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минуты </a:t>
            </a:r>
            <a:r>
              <a:rPr lang="ru-RU" altLang="ko-KR" sz="2400" baseline="-25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в сутки)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50508" y="4168873"/>
            <a:ext cx="2855633" cy="719923"/>
          </a:xfrm>
          <a:prstGeom prst="rect">
            <a:avLst/>
          </a:prstGeom>
          <a:solidFill>
            <a:srgbClr val="C2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23A8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7730" y="4097947"/>
            <a:ext cx="2440906" cy="86177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50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>7</a:t>
            </a:r>
            <a:r>
              <a:rPr lang="ru-RU" sz="50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> 366</a:t>
            </a:r>
            <a:endParaRPr lang="ru-RU" sz="5000" cap="all" spc="3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50508" y="4869722"/>
            <a:ext cx="2855633" cy="989278"/>
          </a:xfrm>
          <a:prstGeom prst="rect">
            <a:avLst/>
          </a:prstGeom>
          <a:solidFill>
            <a:srgbClr val="615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99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67730" y="4976458"/>
            <a:ext cx="2567354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2400" baseline="-25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Среднемесячный охват </a:t>
            </a:r>
          </a:p>
          <a:p>
            <a:r>
              <a:rPr lang="ru-RU" altLang="ko-KR" sz="2400" baseline="-25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(тысяч человек)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9933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749"/>
          <a:stretch/>
        </p:blipFill>
        <p:spPr>
          <a:xfrm>
            <a:off x="4008719" y="2347604"/>
            <a:ext cx="1585787" cy="128036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099297" y="2567186"/>
            <a:ext cx="3243204" cy="74892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3600" baseline="-25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47 </a:t>
            </a:r>
            <a:r>
              <a:rPr lang="ru-RU" altLang="ko-KR" sz="36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%</a:t>
            </a:r>
          </a:p>
          <a:p>
            <a:r>
              <a:rPr lang="ru-RU" altLang="ko-KR" sz="28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Мужчины</a:t>
            </a:r>
          </a:p>
        </p:txBody>
      </p:sp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2271484467"/>
              </p:ext>
            </p:extLst>
          </p:nvPr>
        </p:nvGraphicFramePr>
        <p:xfrm>
          <a:off x="8093482" y="1597043"/>
          <a:ext cx="3839342" cy="4467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7433814" y="4631365"/>
            <a:ext cx="1249278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4</a:t>
            </a: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5-54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33814" y="5364361"/>
            <a:ext cx="1524807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55+ лет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33814" y="1807559"/>
            <a:ext cx="763335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4-17 лет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433814" y="3258636"/>
            <a:ext cx="1098889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25-34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433813" y="2559308"/>
            <a:ext cx="847072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18-24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433814" y="3924000"/>
            <a:ext cx="1524807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35-44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5434" y="6399000"/>
            <a:ext cx="11687390" cy="2564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* по данным «Агентства 2»: средняя длительность </a:t>
            </a:r>
            <a:r>
              <a:rPr lang="ru-RU" altLang="ko-KR" sz="1600" baseline="-250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телесмотрения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en-US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|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по данным </a:t>
            </a:r>
            <a:r>
              <a:rPr lang="en-US" altLang="ko-KR" sz="1600" baseline="-250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Mediascope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, проект </a:t>
            </a:r>
            <a:r>
              <a:rPr lang="en-US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TV Index Plus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: охват, пол, возраст за 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сентябрь 2025 </a:t>
            </a:r>
            <a:endParaRPr lang="ru-RU" altLang="ko-KR" sz="1600" baseline="-25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95304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83" y="-39616"/>
            <a:ext cx="8471919" cy="71080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" b="17458"/>
          <a:stretch/>
        </p:blipFill>
        <p:spPr>
          <a:xfrm>
            <a:off x="-5397" y="-81000"/>
            <a:ext cx="6056397" cy="814473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-24000" y="5634000"/>
            <a:ext cx="12362947" cy="864107"/>
          </a:xfrm>
          <a:prstGeom prst="rect">
            <a:avLst/>
          </a:prstGeom>
          <a:solidFill>
            <a:srgbClr val="DC489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47123" y="5742810"/>
            <a:ext cx="7448877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«Здравствуй, моя любовь»</a:t>
            </a:r>
            <a:endParaRPr lang="ru-RU" sz="2000" cap="all" spc="300" dirty="0" smtClean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endParaRPr lang="ru-RU" sz="1400" cap="all" spc="3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en-US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51000" y="-351001"/>
            <a:ext cx="91043" cy="7560000"/>
          </a:xfrm>
          <a:prstGeom prst="rect">
            <a:avLst/>
          </a:prstGeom>
          <a:solidFill>
            <a:srgbClr val="D64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7933640-52B9-B4DB-E815-0949E21A7904}"/>
              </a:ext>
            </a:extLst>
          </p:cNvPr>
          <p:cNvSpPr/>
          <p:nvPr/>
        </p:nvSpPr>
        <p:spPr>
          <a:xfrm>
            <a:off x="-56947" y="203950"/>
            <a:ext cx="3700650" cy="615050"/>
          </a:xfrm>
          <a:prstGeom prst="rect">
            <a:avLst/>
          </a:prstGeom>
          <a:solidFill>
            <a:srgbClr val="D953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4F"/>
              </a:solidFill>
              <a:highlight>
                <a:srgbClr val="FF004F"/>
              </a:highligh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0818" y="220969"/>
            <a:ext cx="7137659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ПРЕМЬЕРЫ</a:t>
            </a:r>
            <a:endParaRPr lang="ru-RU" sz="36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800" y="5766668"/>
            <a:ext cx="4362200" cy="104644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«Королева </a:t>
            </a:r>
            <a:r>
              <a:rPr lang="ru-RU" sz="2000" cap="all" spc="300" dirty="0" err="1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Чорин</a:t>
            </a:r>
            <a:r>
              <a:rPr lang="ru-RU" sz="20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»</a:t>
            </a:r>
          </a:p>
          <a:p>
            <a:r>
              <a:rPr lang="en-US" sz="1400" cap="all" spc="3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Imdb</a:t>
            </a:r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8,6 </a:t>
            </a:r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| </a:t>
            </a:r>
            <a:r>
              <a:rPr lang="ru-RU" sz="1400" cap="all" spc="300" dirty="0" err="1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Кинопоиск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8,7</a:t>
            </a:r>
            <a:r>
              <a:rPr lang="ru-RU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endParaRPr lang="ru-RU" sz="1400" cap="all" spc="3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endParaRPr lang="ru-RU" sz="1400" cap="all" spc="3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en-US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174107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70"/>
          <a:stretch/>
        </p:blipFill>
        <p:spPr>
          <a:xfrm flipV="1">
            <a:off x="1" y="-81000"/>
            <a:ext cx="12199818" cy="69750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65390" y="549000"/>
            <a:ext cx="7945609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2000" dirty="0" err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К</a:t>
            </a:r>
            <a:r>
              <a:rPr lang="ru-RU" sz="2000" dirty="0" err="1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иносериальные</a:t>
            </a: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телеканалы «Первый ТВЧ» — рейтинговый контент </a:t>
            </a: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от зарубежных </a:t>
            </a:r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и </a:t>
            </a:r>
            <a:r>
              <a:rPr lang="ru-RU" sz="2000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российских студий, </a:t>
            </a:r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холдингов.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77C69A-4C6C-BAD5-3C6F-33C7D104B3B3}"/>
              </a:ext>
            </a:extLst>
          </p:cNvPr>
          <p:cNvSpPr/>
          <p:nvPr/>
        </p:nvSpPr>
        <p:spPr>
          <a:xfrm>
            <a:off x="9156000" y="549000"/>
            <a:ext cx="3043819" cy="707886"/>
          </a:xfrm>
          <a:prstGeom prst="rect">
            <a:avLst/>
          </a:prstGeom>
          <a:solidFill>
            <a:srgbClr val="DE2E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69696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262181" y="625630"/>
            <a:ext cx="3043819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1B25A6"/>
                </a:solidFill>
                <a:latin typeface="Century Gothic" panose="020B0502020202020204" pitchFamily="34" charset="0"/>
                <a:ea typeface="Jost* 500 Medium" pitchFamily="50" charset="-52"/>
              </a:rPr>
              <a:t>&gt; </a:t>
            </a:r>
            <a:r>
              <a:rPr lang="en-US" sz="2800" b="1" dirty="0" smtClean="0">
                <a:solidFill>
                  <a:srgbClr val="1B25A6"/>
                </a:solidFill>
                <a:latin typeface="Century Gothic" panose="020B0502020202020204" pitchFamily="34" charset="0"/>
                <a:ea typeface="Jost* 500 Medium" pitchFamily="50" charset="-52"/>
              </a:rPr>
              <a:t>16 000 </a:t>
            </a:r>
            <a:r>
              <a:rPr lang="ru-RU" sz="2800" b="1" dirty="0" smtClean="0">
                <a:solidFill>
                  <a:srgbClr val="1B25A6"/>
                </a:solidFill>
                <a:latin typeface="Century Gothic" panose="020B0502020202020204" pitchFamily="34" charset="0"/>
                <a:ea typeface="Jost* 500 Medium" pitchFamily="50" charset="-52"/>
              </a:rPr>
              <a:t>часов</a:t>
            </a:r>
            <a:endParaRPr lang="ru-RU" altLang="ko-KR" sz="2800" b="1" dirty="0">
              <a:solidFill>
                <a:srgbClr val="1B25A6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7" t="38867" r="31577" b="37276"/>
          <a:stretch/>
        </p:blipFill>
        <p:spPr>
          <a:xfrm>
            <a:off x="8532720" y="4677844"/>
            <a:ext cx="2968586" cy="11417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000" y="4239000"/>
            <a:ext cx="3690000" cy="2464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000" y="2213164"/>
            <a:ext cx="1067860" cy="12852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3"/>
          <a:stretch/>
        </p:blipFill>
        <p:spPr>
          <a:xfrm>
            <a:off x="5154195" y="2433377"/>
            <a:ext cx="1674937" cy="8383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000" y="1975733"/>
            <a:ext cx="1753675" cy="17536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6" r="30227" b="26969"/>
          <a:stretch/>
        </p:blipFill>
        <p:spPr>
          <a:xfrm>
            <a:off x="9429420" y="1827726"/>
            <a:ext cx="1784016" cy="18860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" r="8657"/>
          <a:stretch/>
        </p:blipFill>
        <p:spPr>
          <a:xfrm>
            <a:off x="566876" y="1982474"/>
            <a:ext cx="2418247" cy="15765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00" y="4779000"/>
            <a:ext cx="2016001" cy="135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93" y="5248726"/>
            <a:ext cx="1672807" cy="28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900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37"/>
          <a:stretch/>
        </p:blipFill>
        <p:spPr>
          <a:xfrm>
            <a:off x="5806586" y="-8801"/>
            <a:ext cx="6385414" cy="86800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6" r="27092"/>
          <a:stretch/>
        </p:blipFill>
        <p:spPr>
          <a:xfrm>
            <a:off x="-881298" y="0"/>
            <a:ext cx="6662298" cy="691396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-56947" y="5634000"/>
            <a:ext cx="12362947" cy="864107"/>
          </a:xfrm>
          <a:prstGeom prst="rect">
            <a:avLst/>
          </a:prstGeom>
          <a:solidFill>
            <a:srgbClr val="DC489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2123" y="5729926"/>
            <a:ext cx="5138610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«Запрет на браки в </a:t>
            </a:r>
            <a:r>
              <a:rPr lang="ru-RU" sz="2000" cap="all" spc="3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Чосоне</a:t>
            </a:r>
            <a:r>
              <a:rPr lang="ru-RU" sz="20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»</a:t>
            </a:r>
          </a:p>
          <a:p>
            <a:r>
              <a:rPr lang="en-US" sz="1400" cap="all" spc="3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Imdb</a:t>
            </a:r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7,5 </a:t>
            </a:r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| </a:t>
            </a:r>
            <a:r>
              <a:rPr lang="ru-RU" sz="1400" cap="all" spc="3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Кинопоиск</a:t>
            </a:r>
            <a:r>
              <a:rPr lang="ru-RU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8</a:t>
            </a:r>
            <a:r>
              <a:rPr lang="en-US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,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1</a:t>
            </a:r>
            <a:endParaRPr lang="ru-RU" sz="1400" cap="all" spc="3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en-US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11000" y="5729926"/>
            <a:ext cx="7448877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«Гора </a:t>
            </a:r>
            <a:r>
              <a:rPr lang="ru-RU" sz="20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сердца»</a:t>
            </a:r>
            <a:endParaRPr lang="ru-RU" sz="2000" cap="all" spc="3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en-US" sz="1400" cap="all" spc="3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Imdb</a:t>
            </a:r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7,1</a:t>
            </a:r>
            <a:endParaRPr lang="ru-RU" sz="1400" cap="all" spc="3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en-US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36000" y="-351001"/>
            <a:ext cx="91043" cy="7560000"/>
          </a:xfrm>
          <a:prstGeom prst="rect">
            <a:avLst/>
          </a:prstGeom>
          <a:solidFill>
            <a:srgbClr val="D64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7933640-52B9-B4DB-E815-0949E21A7904}"/>
              </a:ext>
            </a:extLst>
          </p:cNvPr>
          <p:cNvSpPr/>
          <p:nvPr/>
        </p:nvSpPr>
        <p:spPr>
          <a:xfrm>
            <a:off x="-56947" y="203950"/>
            <a:ext cx="3700650" cy="615050"/>
          </a:xfrm>
          <a:prstGeom prst="rect">
            <a:avLst/>
          </a:prstGeom>
          <a:solidFill>
            <a:srgbClr val="D953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4F"/>
              </a:solidFill>
              <a:highlight>
                <a:srgbClr val="FF004F"/>
              </a:highligh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6000" y="220969"/>
            <a:ext cx="7137659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ПРЕМЬЕРЫ</a:t>
            </a:r>
            <a:endParaRPr lang="ru-RU" sz="36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69566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B25A6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4525" y="2151459"/>
            <a:ext cx="4932305" cy="258532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«Камеди»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— канал отечественных и зарубежных комедий. Забавные шутки, эксцентричные выходки, остроумные пародии зарядят веселым беззаботным настроением и помогут отвлечься от серых будней.  Каждый фильм  - это неисчерпаемый запас поводов посмеяться от души. 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«Камеди»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— заряд бодрости на каждый день.                 </a:t>
            </a:r>
          </a:p>
          <a:p>
            <a:pPr algn="just"/>
            <a:r>
              <a:rPr lang="ru-RU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910726" y="549000"/>
            <a:ext cx="2405924" cy="445709"/>
          </a:xfrm>
          <a:prstGeom prst="rect">
            <a:avLst/>
          </a:prstGeom>
          <a:solidFill>
            <a:srgbClr val="DC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19591" y="504000"/>
            <a:ext cx="5895000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КОНТЕНТ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H="1">
            <a:off x="5736000" y="2358717"/>
            <a:ext cx="19170" cy="3936088"/>
          </a:xfrm>
          <a:prstGeom prst="line">
            <a:avLst/>
          </a:prstGeom>
          <a:ln w="28575">
            <a:solidFill>
              <a:srgbClr val="DC3333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192550" y="2151459"/>
            <a:ext cx="5173650" cy="49545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895350" algn="l"/>
                <a:tab pos="3408363" algn="l"/>
              </a:tabLst>
            </a:pPr>
            <a:r>
              <a:rPr lang="ru-R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В эфире телеканала:</a:t>
            </a:r>
            <a:endParaRPr lang="ru-RU" sz="2400" spc="3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9139" y="438003"/>
            <a:ext cx="7646861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6000" cap="all" dirty="0">
                <a:solidFill>
                  <a:srgbClr val="DC3333"/>
                </a:solidFill>
                <a:latin typeface="Franklin Gothic Heavy" panose="020B0903020102020204" pitchFamily="34" charset="0"/>
                <a:ea typeface="Jost* 900 Black" pitchFamily="50" charset="-52"/>
              </a:rPr>
              <a:t>КАМЕДИ</a:t>
            </a:r>
            <a:endParaRPr lang="ru-RU" sz="6000" cap="all" dirty="0">
              <a:solidFill>
                <a:srgbClr val="DC3333"/>
              </a:solidFill>
              <a:latin typeface="Franklin Gothic Heavy" panose="020B0903020102020204" pitchFamily="34" charset="0"/>
              <a:ea typeface="Jost* 600 Semi" pitchFamily="50" charset="-52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6276000" y="3024000"/>
            <a:ext cx="6255000" cy="720000"/>
            <a:chOff x="6321000" y="3021543"/>
            <a:chExt cx="6255000" cy="720000"/>
          </a:xfrm>
        </p:grpSpPr>
        <p:sp>
          <p:nvSpPr>
            <p:cNvPr id="50" name="TextBox 49"/>
            <p:cNvSpPr txBox="1"/>
            <p:nvPr/>
          </p:nvSpPr>
          <p:spPr>
            <a:xfrm>
              <a:off x="7040562" y="3117129"/>
              <a:ext cx="5535438" cy="50783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cap="all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звезды мировой </a:t>
              </a:r>
              <a:r>
                <a:rPr lang="ru-RU" cap="all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величины</a:t>
              </a:r>
              <a:endParaRPr lang="ru-RU" cap="all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6321000" y="3021543"/>
              <a:ext cx="720000" cy="720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0375" y="3120918"/>
              <a:ext cx="521250" cy="521250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6276000" y="4149000"/>
            <a:ext cx="5002738" cy="870688"/>
            <a:chOff x="6358261" y="4210945"/>
            <a:chExt cx="5002738" cy="870688"/>
          </a:xfrm>
        </p:grpSpPr>
        <p:sp>
          <p:nvSpPr>
            <p:cNvPr id="40" name="TextBox 39"/>
            <p:cNvSpPr txBox="1"/>
            <p:nvPr/>
          </p:nvSpPr>
          <p:spPr>
            <a:xfrm>
              <a:off x="7066236" y="4210945"/>
              <a:ext cx="4294763" cy="870688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cap="all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отечественные и зарубежные комедии </a:t>
              </a:r>
            </a:p>
          </p:txBody>
        </p:sp>
        <p:sp>
          <p:nvSpPr>
            <p:cNvPr id="25" name="Овал 24"/>
            <p:cNvSpPr/>
            <p:nvPr/>
          </p:nvSpPr>
          <p:spPr>
            <a:xfrm>
              <a:off x="6358261" y="4312610"/>
              <a:ext cx="720000" cy="720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1328" y="4454363"/>
              <a:ext cx="436495" cy="436495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6276000" y="5421714"/>
            <a:ext cx="5759999" cy="720000"/>
            <a:chOff x="6349576" y="5289843"/>
            <a:chExt cx="5759999" cy="720000"/>
          </a:xfrm>
        </p:grpSpPr>
        <p:sp>
          <p:nvSpPr>
            <p:cNvPr id="16" name="Овал 15"/>
            <p:cNvSpPr/>
            <p:nvPr/>
          </p:nvSpPr>
          <p:spPr>
            <a:xfrm>
              <a:off x="6349576" y="5289843"/>
              <a:ext cx="720000" cy="720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102606" y="5395928"/>
              <a:ext cx="5006969" cy="45518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cap="all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кино, свободное от предрассудков </a:t>
              </a:r>
              <a:endParaRPr lang="ru-RU" cap="all" spc="3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8927" y="5399194"/>
              <a:ext cx="501298" cy="5012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4032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B25A6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99297" y="2567186"/>
            <a:ext cx="3243204" cy="93358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3600" baseline="-25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45</a:t>
            </a:r>
            <a:r>
              <a:rPr lang="ru-RU" altLang="ko-KR" sz="36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altLang="ko-KR" sz="36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%</a:t>
            </a:r>
          </a:p>
          <a:p>
            <a:r>
              <a:rPr lang="ru-RU" altLang="ko-KR" sz="28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Мужчины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99297" y="3986935"/>
            <a:ext cx="3243204" cy="74892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3600" baseline="-25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55 </a:t>
            </a:r>
            <a:r>
              <a:rPr lang="ru-RU" altLang="ko-KR" sz="36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%</a:t>
            </a:r>
          </a:p>
          <a:p>
            <a:r>
              <a:rPr lang="ru-RU" altLang="ko-KR" sz="28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Женщины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87976" y="549000"/>
            <a:ext cx="2928674" cy="445709"/>
          </a:xfrm>
          <a:prstGeom prst="rect">
            <a:avLst/>
          </a:prstGeom>
          <a:solidFill>
            <a:srgbClr val="DC3333"/>
          </a:solidFill>
          <a:ln>
            <a:solidFill>
              <a:srgbClr val="DC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9009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06000" y="504000"/>
            <a:ext cx="5895000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АУДИТОРИЯ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50508" y="1969926"/>
            <a:ext cx="2855633" cy="719923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7135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7871" y="1899000"/>
            <a:ext cx="2440906" cy="86177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5000" cap="all" spc="300" dirty="0" smtClean="0">
                <a:latin typeface="Century Gothic" panose="020B0502020202020204" pitchFamily="34" charset="0"/>
                <a:ea typeface="Jost* 500 Medium" pitchFamily="50" charset="-52"/>
              </a:rPr>
              <a:t>37</a:t>
            </a:r>
            <a:endParaRPr lang="ru-RU" sz="5000" cap="all" spc="300" dirty="0"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50508" y="2670774"/>
            <a:ext cx="2855633" cy="950497"/>
          </a:xfrm>
          <a:prstGeom prst="rect">
            <a:avLst/>
          </a:prstGeom>
          <a:solidFill>
            <a:srgbClr val="DC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99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7871" y="2554063"/>
            <a:ext cx="2567354" cy="95410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2400" baseline="-25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Средняя длительность</a:t>
            </a:r>
            <a:endParaRPr lang="ru-RU" altLang="ko-KR" sz="24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ru-RU" altLang="ko-KR" sz="2400" baseline="-250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телесмотрения</a:t>
            </a:r>
            <a:r>
              <a:rPr lang="ru-RU" altLang="ko-KR" sz="2400" baseline="-25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</a:p>
          <a:p>
            <a:r>
              <a:rPr lang="ru-RU" altLang="ko-KR" sz="2400" baseline="-25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(минут в сутки)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50508" y="4168873"/>
            <a:ext cx="2855633" cy="719923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7135D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7730" y="4097947"/>
            <a:ext cx="2440906" cy="86177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5000" cap="all" spc="300" dirty="0">
                <a:latin typeface="Century Gothic" panose="020B0502020202020204" pitchFamily="34" charset="0"/>
                <a:ea typeface="Jost* 500 Medium" pitchFamily="50" charset="-52"/>
              </a:rPr>
              <a:t>6</a:t>
            </a:r>
            <a:r>
              <a:rPr lang="ru-RU" sz="5000" cap="all" spc="300" dirty="0" smtClean="0">
                <a:latin typeface="Century Gothic" panose="020B0502020202020204" pitchFamily="34" charset="0"/>
                <a:ea typeface="Jost* 500 Medium" pitchFamily="50" charset="-52"/>
              </a:rPr>
              <a:t> 696</a:t>
            </a:r>
            <a:endParaRPr lang="ru-RU" sz="5000" cap="all" spc="300" dirty="0"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50508" y="4869722"/>
            <a:ext cx="2855633" cy="989278"/>
          </a:xfrm>
          <a:prstGeom prst="rect">
            <a:avLst/>
          </a:prstGeom>
          <a:solidFill>
            <a:srgbClr val="DC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99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67730" y="4976458"/>
            <a:ext cx="2567354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2400" baseline="-25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Среднемесячный охват </a:t>
            </a:r>
          </a:p>
          <a:p>
            <a:r>
              <a:rPr lang="ru-RU" altLang="ko-KR" sz="2400" baseline="-25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(тысяч человек)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816000" y="1969926"/>
            <a:ext cx="0" cy="388907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49139" y="438003"/>
            <a:ext cx="7646861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6000" cap="all" dirty="0">
                <a:solidFill>
                  <a:srgbClr val="DC3333"/>
                </a:solidFill>
                <a:latin typeface="Franklin Gothic Heavy" panose="020B0903020102020204" pitchFamily="34" charset="0"/>
                <a:ea typeface="Jost* 900 Black" pitchFamily="50" charset="-52"/>
              </a:rPr>
              <a:t>КАМЕДИ</a:t>
            </a:r>
            <a:endParaRPr lang="ru-RU" sz="6000" cap="all" dirty="0">
              <a:solidFill>
                <a:srgbClr val="DC3333"/>
              </a:solidFill>
              <a:latin typeface="Franklin Gothic Heavy" panose="020B0903020102020204" pitchFamily="34" charset="0"/>
              <a:ea typeface="Jost* 600 Semi" pitchFamily="50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759" y="2282577"/>
            <a:ext cx="1544332" cy="19087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36" y="3026934"/>
            <a:ext cx="1656985" cy="2048034"/>
          </a:xfrm>
          <a:prstGeom prst="rect">
            <a:avLst/>
          </a:prstGeom>
        </p:spPr>
      </p:pic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541316037"/>
              </p:ext>
            </p:extLst>
          </p:nvPr>
        </p:nvGraphicFramePr>
        <p:xfrm>
          <a:off x="8093482" y="1597043"/>
          <a:ext cx="3839342" cy="4467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7433814" y="4631365"/>
            <a:ext cx="1267812" cy="300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4</a:t>
            </a: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5-54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33814" y="5364361"/>
            <a:ext cx="1547428" cy="300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55+ лет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33814" y="1807559"/>
            <a:ext cx="774660" cy="300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4-17 лет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433814" y="3258636"/>
            <a:ext cx="859637" cy="300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25-34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433813" y="2559308"/>
            <a:ext cx="859638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18-24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33814" y="3891616"/>
            <a:ext cx="1547428" cy="300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35-44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5434" y="6420446"/>
            <a:ext cx="11340565" cy="2564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* по данным «Агентства 2»: средняя длительность </a:t>
            </a:r>
            <a:r>
              <a:rPr lang="ru-RU" altLang="ko-KR" sz="1600" baseline="-250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телесмотрения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en-US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|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по данным </a:t>
            </a:r>
            <a:r>
              <a:rPr lang="en-US" altLang="ko-KR" sz="1600" baseline="-250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Mediascope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, проект </a:t>
            </a:r>
            <a:r>
              <a:rPr lang="en-US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TV Index Plus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: охват, пол, возраст за 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сентябрь 2025</a:t>
            </a:r>
            <a:endParaRPr lang="ru-RU" altLang="ko-KR" sz="1600" baseline="-25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55356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00" y="0"/>
            <a:ext cx="12336000" cy="693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29"/>
          <a:stretch/>
        </p:blipFill>
        <p:spPr>
          <a:xfrm>
            <a:off x="-609000" y="0"/>
            <a:ext cx="6872704" cy="6894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69000" y="5617782"/>
            <a:ext cx="12362947" cy="864107"/>
          </a:xfrm>
          <a:prstGeom prst="rect">
            <a:avLst/>
          </a:prstGeom>
          <a:solidFill>
            <a:srgbClr val="FF303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1000" y="5627226"/>
            <a:ext cx="5443957" cy="86177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«Скандинавский форсаж: Гонки на льду»</a:t>
            </a:r>
          </a:p>
          <a:p>
            <a:r>
              <a:rPr lang="en-US" sz="1400" cap="all" spc="300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Imdb</a:t>
            </a:r>
            <a:r>
              <a:rPr lang="ru-RU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5,9 </a:t>
            </a:r>
            <a:r>
              <a:rPr lang="en-US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|</a:t>
            </a:r>
            <a:r>
              <a:rPr lang="ru-RU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Кинопоиск</a:t>
            </a:r>
            <a:r>
              <a:rPr lang="ru-RU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6,1</a:t>
            </a:r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84957" y="-261000"/>
            <a:ext cx="91043" cy="7560000"/>
          </a:xfrm>
          <a:prstGeom prst="rect">
            <a:avLst/>
          </a:prstGeom>
          <a:solidFill>
            <a:srgbClr val="D12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51000" y="5742059"/>
            <a:ext cx="6480000" cy="6155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«</a:t>
            </a:r>
            <a:r>
              <a:rPr lang="ru-RU" sz="2000" cap="all" spc="300" dirty="0" err="1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Рюдзо</a:t>
            </a:r>
            <a:r>
              <a:rPr lang="ru-RU" sz="20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и семеро бойцов»</a:t>
            </a:r>
          </a:p>
          <a:p>
            <a:r>
              <a:rPr lang="en-US" sz="1400" cap="all" spc="300" dirty="0" err="1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Imdb</a:t>
            </a:r>
            <a:r>
              <a:rPr lang="ru-RU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6,4</a:t>
            </a:r>
            <a:r>
              <a:rPr lang="en-US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en-US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|</a:t>
            </a:r>
            <a:r>
              <a:rPr lang="ru-RU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err="1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Кинопоиск</a:t>
            </a:r>
            <a:r>
              <a:rPr lang="ru-RU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6,5</a:t>
            </a:r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7933640-52B9-B4DB-E815-0949E21A7904}"/>
              </a:ext>
            </a:extLst>
          </p:cNvPr>
          <p:cNvSpPr/>
          <p:nvPr/>
        </p:nvSpPr>
        <p:spPr>
          <a:xfrm>
            <a:off x="-56947" y="203950"/>
            <a:ext cx="3700650" cy="615050"/>
          </a:xfrm>
          <a:prstGeom prst="rect">
            <a:avLst/>
          </a:prstGeom>
          <a:solidFill>
            <a:srgbClr val="FF303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6969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818" y="220969"/>
            <a:ext cx="7137659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ПРЕМЬЕРЫ</a:t>
            </a:r>
            <a:endParaRPr lang="ru-RU" sz="36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15466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00" y="0"/>
            <a:ext cx="1028990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32"/>
          <a:stretch/>
        </p:blipFill>
        <p:spPr>
          <a:xfrm>
            <a:off x="-1824000" y="-61816"/>
            <a:ext cx="8235000" cy="691874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56947" y="5617782"/>
            <a:ext cx="12362947" cy="864107"/>
          </a:xfrm>
          <a:prstGeom prst="rect">
            <a:avLst/>
          </a:prstGeom>
          <a:solidFill>
            <a:srgbClr val="FF303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6000" y="5746269"/>
            <a:ext cx="6480000" cy="104644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«Киношники»</a:t>
            </a:r>
          </a:p>
          <a:p>
            <a:r>
              <a:rPr lang="ru-RU" sz="1400" cap="all" spc="300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Кинопоиск</a:t>
            </a:r>
            <a:r>
              <a:rPr lang="ru-RU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7,2 | </a:t>
            </a:r>
            <a:r>
              <a:rPr lang="ru-RU" sz="1400" cap="all" spc="300" dirty="0" err="1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Кинотеатр.ру</a:t>
            </a:r>
            <a:r>
              <a:rPr lang="ru-RU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8,3</a:t>
            </a:r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09957" y="-306347"/>
            <a:ext cx="91043" cy="7560000"/>
          </a:xfrm>
          <a:prstGeom prst="rect">
            <a:avLst/>
          </a:prstGeom>
          <a:solidFill>
            <a:srgbClr val="D12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21000" y="5634000"/>
            <a:ext cx="6737947" cy="86177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«Семейка с </a:t>
            </a:r>
            <a:r>
              <a:rPr lang="ru-RU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приветом:</a:t>
            </a:r>
          </a:p>
          <a:p>
            <a:r>
              <a:rPr lang="ru-RU" cap="all" spc="300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Американо</a:t>
            </a:r>
            <a:r>
              <a:rPr lang="ru-RU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с собой»</a:t>
            </a:r>
          </a:p>
          <a:p>
            <a:r>
              <a:rPr lang="en-US" sz="1400" cap="all" spc="300" dirty="0" err="1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Imdb</a:t>
            </a:r>
            <a:r>
              <a:rPr lang="ru-RU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4,9 </a:t>
            </a:r>
            <a:r>
              <a:rPr lang="en-US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|</a:t>
            </a:r>
            <a:r>
              <a:rPr lang="ru-RU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err="1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Кинопоиск</a:t>
            </a:r>
            <a:r>
              <a:rPr lang="ru-RU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6,6</a:t>
            </a:r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39749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37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B25A6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4525" y="2151459"/>
            <a:ext cx="4932305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altLang="ko-KR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Телеканал многосерийных «Бестселлеров» о любви из Разных стран.</a:t>
            </a:r>
          </a:p>
          <a:p>
            <a:pPr algn="just"/>
            <a:r>
              <a:rPr lang="ru-RU" altLang="ko-KR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Здесь пылают страстью, тают от нежности, замирают </a:t>
            </a:r>
            <a:r>
              <a:rPr lang="ru-RU" altLang="ko-KR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от предвкушения </a:t>
            </a:r>
            <a:r>
              <a:rPr lang="ru-RU" altLang="ko-KR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встречи, сходят с ума от ревности, </a:t>
            </a:r>
            <a:r>
              <a:rPr lang="ru-RU" altLang="ko-KR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терзаются подозрениями </a:t>
            </a:r>
            <a:r>
              <a:rPr lang="ru-RU" altLang="ko-KR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и самозабвенно упиваются </a:t>
            </a:r>
            <a:r>
              <a:rPr lang="ru-RU" altLang="ko-KR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счастьем. Яркие </a:t>
            </a:r>
            <a:r>
              <a:rPr lang="ru-RU" altLang="ko-KR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чувства в горячих сериалах – фаворитах </a:t>
            </a:r>
            <a:r>
              <a:rPr lang="ru-RU" altLang="ko-KR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миллионов зрителей </a:t>
            </a:r>
            <a:r>
              <a:rPr lang="ru-RU" altLang="ko-KR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в эксклюзивной профессиональной озвучке.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886000" y="549000"/>
            <a:ext cx="3430650" cy="44570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01000" y="520780"/>
            <a:ext cx="5895000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НОВЫЙ КАНАЛ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H="1">
            <a:off x="5736000" y="2358717"/>
            <a:ext cx="19170" cy="3936088"/>
          </a:xfrm>
          <a:prstGeom prst="line">
            <a:avLst/>
          </a:prstGeom>
          <a:ln w="28575">
            <a:solidFill>
              <a:srgbClr val="7030A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192550" y="2124000"/>
            <a:ext cx="5173650" cy="49545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895350" algn="l"/>
                <a:tab pos="3408363" algn="l"/>
              </a:tabLst>
            </a:pPr>
            <a:r>
              <a:rPr lang="ru-R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В эфире телеканала:</a:t>
            </a:r>
            <a:endParaRPr lang="ru-RU" sz="2400" spc="3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9139" y="438003"/>
            <a:ext cx="7646861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6000" cap="all" dirty="0" err="1" smtClean="0">
                <a:solidFill>
                  <a:srgbClr val="7030A0"/>
                </a:solidFill>
                <a:latin typeface="Franklin Gothic Heavy" panose="020B0903020102020204" pitchFamily="34" charset="0"/>
                <a:ea typeface="Jost* 600 Semi" pitchFamily="50" charset="-52"/>
              </a:rPr>
              <a:t>лавстори</a:t>
            </a:r>
            <a:endParaRPr lang="ru-RU" sz="6000" cap="all" dirty="0">
              <a:solidFill>
                <a:srgbClr val="7030A0"/>
              </a:solidFill>
              <a:latin typeface="Franklin Gothic Heavy" panose="020B0903020102020204" pitchFamily="34" charset="0"/>
              <a:ea typeface="Jost* 600 Semi" pitchFamily="50" charset="-52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051000" y="4779000"/>
            <a:ext cx="5759999" cy="1444913"/>
            <a:chOff x="6349576" y="5289843"/>
            <a:chExt cx="5759999" cy="1444913"/>
          </a:xfrm>
        </p:grpSpPr>
        <p:sp>
          <p:nvSpPr>
            <p:cNvPr id="16" name="Овал 15"/>
            <p:cNvSpPr/>
            <p:nvPr/>
          </p:nvSpPr>
          <p:spPr>
            <a:xfrm>
              <a:off x="6349576" y="5289843"/>
              <a:ext cx="720000" cy="720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102606" y="5395928"/>
              <a:ext cx="5006969" cy="1338828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cap="all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Страстные Истории о любви</a:t>
              </a:r>
            </a:p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endParaRPr lang="ru-RU" cap="all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endParaRPr>
            </a:p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cap="all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4 линейки сериалов каждый день </a:t>
              </a:r>
              <a:endParaRPr lang="ru-RU" cap="all" spc="3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6051000" y="2844000"/>
            <a:ext cx="6424762" cy="720000"/>
            <a:chOff x="5196000" y="2433352"/>
            <a:chExt cx="6424762" cy="720000"/>
          </a:xfrm>
        </p:grpSpPr>
        <p:sp>
          <p:nvSpPr>
            <p:cNvPr id="26" name="TextBox 25"/>
            <p:cNvSpPr txBox="1"/>
            <p:nvPr/>
          </p:nvSpPr>
          <p:spPr>
            <a:xfrm>
              <a:off x="5915562" y="2516519"/>
              <a:ext cx="5705200" cy="49545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sz="2000" cap="all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сериалы в эксклюзивной озвучке</a:t>
              </a:r>
            </a:p>
          </p:txBody>
        </p:sp>
        <p:sp>
          <p:nvSpPr>
            <p:cNvPr id="27" name="Овал 26"/>
            <p:cNvSpPr/>
            <p:nvPr/>
          </p:nvSpPr>
          <p:spPr>
            <a:xfrm>
              <a:off x="5196000" y="2433352"/>
              <a:ext cx="720000" cy="720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000" y="2975707"/>
            <a:ext cx="475507" cy="475507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6051000" y="3836940"/>
            <a:ext cx="5985000" cy="720000"/>
            <a:chOff x="9107964" y="4394927"/>
            <a:chExt cx="5985000" cy="720000"/>
          </a:xfrm>
        </p:grpSpPr>
        <p:sp>
          <p:nvSpPr>
            <p:cNvPr id="30" name="TextBox 29"/>
            <p:cNvSpPr txBox="1"/>
            <p:nvPr/>
          </p:nvSpPr>
          <p:spPr>
            <a:xfrm>
              <a:off x="9860994" y="4497164"/>
              <a:ext cx="5231970" cy="553998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sz="2000" cap="all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контент ведущих мировых студий</a:t>
              </a:r>
            </a:p>
          </p:txBody>
        </p:sp>
        <p:sp>
          <p:nvSpPr>
            <p:cNvPr id="31" name="Овал 30"/>
            <p:cNvSpPr/>
            <p:nvPr/>
          </p:nvSpPr>
          <p:spPr>
            <a:xfrm>
              <a:off x="9107964" y="4394927"/>
              <a:ext cx="720000" cy="720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</p:grpSp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000" y="3978457"/>
            <a:ext cx="431250" cy="43125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991" y="4905991"/>
            <a:ext cx="503009" cy="503009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6051000" y="5634000"/>
            <a:ext cx="720000" cy="7200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602" y="5749145"/>
            <a:ext cx="455660" cy="45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599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B25A6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99297" y="2567186"/>
            <a:ext cx="3243204" cy="74892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3600" baseline="-25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48 %</a:t>
            </a:r>
            <a:endParaRPr lang="ru-RU" altLang="ko-KR" sz="3600" baseline="-250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ru-RU" altLang="ko-KR" sz="28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Мужчины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99297" y="3986935"/>
            <a:ext cx="3243204" cy="74892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3600" baseline="-25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52 </a:t>
            </a:r>
            <a:r>
              <a:rPr lang="ru-RU" altLang="ko-KR" sz="36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%</a:t>
            </a:r>
          </a:p>
          <a:p>
            <a:r>
              <a:rPr lang="ru-RU" altLang="ko-KR" sz="28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Женщины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87976" y="549000"/>
            <a:ext cx="2928674" cy="445709"/>
          </a:xfrm>
          <a:prstGeom prst="rect">
            <a:avLst/>
          </a:prstGeom>
          <a:solidFill>
            <a:srgbClr val="7030A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9009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06000" y="504000"/>
            <a:ext cx="5895000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АУДИТОРИЯ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50508" y="1969926"/>
            <a:ext cx="2855633" cy="719923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7135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7871" y="1899000"/>
            <a:ext cx="2440906" cy="86177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5000" cap="all" spc="300" dirty="0" smtClean="0">
                <a:latin typeface="Century Gothic" panose="020B0502020202020204" pitchFamily="34" charset="0"/>
                <a:ea typeface="Jost* 500 Medium" pitchFamily="50" charset="-52"/>
              </a:rPr>
              <a:t>59</a:t>
            </a:r>
            <a:endParaRPr lang="ru-RU" sz="5000" cap="all" spc="300" dirty="0"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50508" y="2670774"/>
            <a:ext cx="2855633" cy="95049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99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7871" y="2554063"/>
            <a:ext cx="2567354" cy="95410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2400" baseline="-25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Средняя длительность</a:t>
            </a:r>
            <a:endParaRPr lang="ru-RU" altLang="ko-KR" sz="24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ru-RU" altLang="ko-KR" sz="2400" baseline="-250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телесмотрения</a:t>
            </a:r>
            <a:r>
              <a:rPr lang="ru-RU" altLang="ko-KR" sz="2400" baseline="-25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</a:p>
          <a:p>
            <a:r>
              <a:rPr lang="ru-RU" altLang="ko-KR" sz="2400" baseline="-25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(</a:t>
            </a:r>
            <a:r>
              <a:rPr lang="ru-RU" altLang="ko-KR" sz="2400" baseline="-250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минута </a:t>
            </a:r>
            <a:r>
              <a:rPr lang="ru-RU" altLang="ko-KR" sz="2400" baseline="-25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в сутки)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50508" y="4168873"/>
            <a:ext cx="2855633" cy="719923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7135D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7730" y="4097947"/>
            <a:ext cx="2440906" cy="86177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5000" cap="all" spc="300" dirty="0">
                <a:latin typeface="Century Gothic" panose="020B0502020202020204" pitchFamily="34" charset="0"/>
                <a:ea typeface="Jost* 500 Medium" pitchFamily="50" charset="-52"/>
              </a:rPr>
              <a:t>4</a:t>
            </a:r>
            <a:r>
              <a:rPr lang="ru-RU" sz="5000" cap="all" spc="300" dirty="0" smtClean="0">
                <a:latin typeface="Century Gothic" panose="020B0502020202020204" pitchFamily="34" charset="0"/>
                <a:ea typeface="Jost* 500 Medium" pitchFamily="50" charset="-52"/>
              </a:rPr>
              <a:t> 005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350508" y="4869722"/>
            <a:ext cx="2855633" cy="98927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99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67730" y="4976458"/>
            <a:ext cx="2567354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2400" baseline="-25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Среднемесячный охват </a:t>
            </a:r>
          </a:p>
          <a:p>
            <a:r>
              <a:rPr lang="ru-RU" altLang="ko-KR" sz="2400" baseline="-25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(тысяч человек)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816000" y="1969926"/>
            <a:ext cx="0" cy="388907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49139" y="438003"/>
            <a:ext cx="7646861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6000" cap="all" dirty="0" err="1">
                <a:solidFill>
                  <a:srgbClr val="7030A0"/>
                </a:solidFill>
                <a:latin typeface="Franklin Gothic Heavy" panose="020B0903020102020204" pitchFamily="34" charset="0"/>
                <a:ea typeface="Jost* 600 Semi" pitchFamily="50" charset="-52"/>
              </a:rPr>
              <a:t>лавстори</a:t>
            </a:r>
            <a:endParaRPr lang="ru-RU" sz="6000" cap="all" dirty="0">
              <a:solidFill>
                <a:srgbClr val="7030A0"/>
              </a:solidFill>
              <a:latin typeface="Franklin Gothic Heavy" panose="020B0903020102020204" pitchFamily="34" charset="0"/>
              <a:ea typeface="Jost* 600 Semi" pitchFamily="50" charset="-52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68324771"/>
              </p:ext>
            </p:extLst>
          </p:nvPr>
        </p:nvGraphicFramePr>
        <p:xfrm>
          <a:off x="8093482" y="1597043"/>
          <a:ext cx="3839342" cy="4467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7433814" y="4631365"/>
            <a:ext cx="1267812" cy="300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4</a:t>
            </a: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5-54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33814" y="5364361"/>
            <a:ext cx="1547428" cy="300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55+ лет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33814" y="1807559"/>
            <a:ext cx="774660" cy="300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4-17 лет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433814" y="3258636"/>
            <a:ext cx="859637" cy="300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25-34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433813" y="2559308"/>
            <a:ext cx="859638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18-24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33814" y="3891616"/>
            <a:ext cx="1547428" cy="300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35-44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5434" y="6420446"/>
            <a:ext cx="11340565" cy="2564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* по данным «Агентства 2»: средняя длительность </a:t>
            </a:r>
            <a:r>
              <a:rPr lang="ru-RU" altLang="ko-KR" sz="1600" baseline="-250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телесмотрения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en-US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|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по данным </a:t>
            </a:r>
            <a:r>
              <a:rPr lang="en-US" altLang="ko-KR" sz="1600" baseline="-250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Mediascope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, проект </a:t>
            </a:r>
            <a:r>
              <a:rPr lang="en-US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TV Index Plus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: охват, пол, возраст 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за сентябрь 2025</a:t>
            </a:r>
            <a:endParaRPr lang="ru-RU" altLang="ko-KR" sz="1600" baseline="-25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99" y="3191280"/>
            <a:ext cx="1449693" cy="179381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119" y="2393950"/>
            <a:ext cx="1520462" cy="187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38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9"/>
          <a:stretch/>
        </p:blipFill>
        <p:spPr>
          <a:xfrm>
            <a:off x="5781000" y="-81000"/>
            <a:ext cx="7064134" cy="693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4" b="28409"/>
          <a:stretch/>
        </p:blipFill>
        <p:spPr>
          <a:xfrm>
            <a:off x="-508005" y="0"/>
            <a:ext cx="6289005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56947" y="5617782"/>
            <a:ext cx="12362947" cy="864107"/>
          </a:xfrm>
          <a:prstGeom prst="rect">
            <a:avLst/>
          </a:prstGeom>
          <a:solidFill>
            <a:srgbClr val="7030A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114000" y="180000"/>
            <a:ext cx="3565649" cy="729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6000" y="221334"/>
            <a:ext cx="7137659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ПРЕМЬЕРЫ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4829" y="5742058"/>
            <a:ext cx="6480000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«Секунды до любви»</a:t>
            </a:r>
            <a:endParaRPr lang="ru-RU" sz="2000" cap="all" spc="300" dirty="0" smtClean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en-US" sz="1400" cap="all" spc="300" dirty="0" err="1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Imdb</a:t>
            </a:r>
            <a:r>
              <a:rPr lang="ru-RU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5,3</a:t>
            </a:r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34957" y="-306347"/>
            <a:ext cx="91043" cy="7560000"/>
          </a:xfrm>
          <a:prstGeom prst="rect">
            <a:avLst/>
          </a:prstGeom>
          <a:solidFill>
            <a:srgbClr val="7030A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6000" y="5735709"/>
            <a:ext cx="6480000" cy="6155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«Воссоединение»</a:t>
            </a:r>
            <a:endParaRPr lang="ru-RU" sz="2000" cap="all" spc="300" dirty="0" smtClean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en-US" sz="1400" cap="all" spc="300" dirty="0" err="1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Imdb</a:t>
            </a:r>
            <a:r>
              <a:rPr lang="ru-RU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6,6 </a:t>
            </a:r>
            <a:r>
              <a:rPr lang="en-US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|</a:t>
            </a:r>
            <a:r>
              <a:rPr lang="ru-RU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err="1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Кинопоиск</a:t>
            </a:r>
            <a:r>
              <a:rPr lang="ru-RU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7,2</a:t>
            </a:r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496836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000" y="-1026000"/>
            <a:ext cx="12420000" cy="8280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56947" y="5617782"/>
            <a:ext cx="12362947" cy="864107"/>
          </a:xfrm>
          <a:prstGeom prst="rect">
            <a:avLst/>
          </a:prstGeom>
          <a:solidFill>
            <a:srgbClr val="7030A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114000" y="180000"/>
            <a:ext cx="3565649" cy="729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6000" y="221334"/>
            <a:ext cx="7137659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ПРЕМЬЕРА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4829" y="5742058"/>
            <a:ext cx="6480000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«Просыпаться с тобой»</a:t>
            </a:r>
            <a:endParaRPr lang="ru-RU" sz="2000" cap="all" spc="300" dirty="0" smtClean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en-US" sz="1400" cap="all" spc="300" dirty="0" err="1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Imdb</a:t>
            </a:r>
            <a:r>
              <a:rPr lang="ru-RU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7,0</a:t>
            </a:r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98355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B25A6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4525" y="2151459"/>
            <a:ext cx="4932305" cy="18158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Шедевры прославленных советских киностудий, а 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также эксклюзивная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коллекция фильмов «Киностудии 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имени М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. Горького» и «Ленфильма». Киноленты, 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покорившие сердца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миллионов: их цитируют, ими вдохновляются, 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их с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упоением пересматривают.</a:t>
            </a:r>
            <a:endParaRPr lang="ru-RU" altLang="ko-KR" sz="1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11000" y="549000"/>
            <a:ext cx="3205650" cy="445709"/>
          </a:xfrm>
          <a:prstGeom prst="rect">
            <a:avLst/>
          </a:prstGeom>
          <a:solidFill>
            <a:srgbClr val="3A94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44498" y="504000"/>
            <a:ext cx="5895000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НОВЫЙ КАНАЛ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H="1">
            <a:off x="5736000" y="2358717"/>
            <a:ext cx="19170" cy="3936088"/>
          </a:xfrm>
          <a:prstGeom prst="line">
            <a:avLst/>
          </a:prstGeom>
          <a:ln w="28575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192550" y="2151459"/>
            <a:ext cx="5173650" cy="49545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895350" algn="l"/>
                <a:tab pos="3408363" algn="l"/>
              </a:tabLst>
            </a:pPr>
            <a:r>
              <a:rPr lang="ru-R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В эфире телеканала:</a:t>
            </a:r>
            <a:endParaRPr lang="ru-RU" sz="2400" spc="3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6000" y="549000"/>
            <a:ext cx="11516861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4800" cap="all" dirty="0" smtClean="0">
                <a:solidFill>
                  <a:srgbClr val="56A4CE"/>
                </a:solidFill>
                <a:latin typeface="Franklin Gothic Heavy" panose="020B0903020102020204" pitchFamily="34" charset="0"/>
                <a:ea typeface="Jost* 600 Semi" pitchFamily="50" charset="-52"/>
              </a:rPr>
              <a:t>СОВЕТСКАЯ КИНОКЛАССИКА</a:t>
            </a:r>
            <a:endParaRPr lang="ru-RU" sz="4800" cap="all" dirty="0">
              <a:solidFill>
                <a:srgbClr val="56A4CE"/>
              </a:solidFill>
              <a:latin typeface="Franklin Gothic Heavy" panose="020B0903020102020204" pitchFamily="34" charset="0"/>
              <a:ea typeface="Jost* 600 Semi" pitchFamily="50" charset="-52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6276000" y="4104000"/>
            <a:ext cx="3436621" cy="720000"/>
            <a:chOff x="9107964" y="4394927"/>
            <a:chExt cx="3436621" cy="720000"/>
          </a:xfrm>
        </p:grpSpPr>
        <p:sp>
          <p:nvSpPr>
            <p:cNvPr id="30" name="TextBox 29"/>
            <p:cNvSpPr txBox="1"/>
            <p:nvPr/>
          </p:nvSpPr>
          <p:spPr>
            <a:xfrm>
              <a:off x="9860994" y="4497164"/>
              <a:ext cx="2683591" cy="553998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sz="2000" cap="all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драмы</a:t>
              </a:r>
              <a:endParaRPr lang="ru-RU" sz="2400" cap="all" spc="3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endParaRPr>
            </a:p>
          </p:txBody>
        </p:sp>
        <p:sp>
          <p:nvSpPr>
            <p:cNvPr id="31" name="Овал 30"/>
            <p:cNvSpPr/>
            <p:nvPr/>
          </p:nvSpPr>
          <p:spPr>
            <a:xfrm>
              <a:off x="9107964" y="4394927"/>
              <a:ext cx="720000" cy="720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</p:grpSp>
      <p:pic>
        <p:nvPicPr>
          <p:cNvPr id="32" name="Рисунок 3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780" y="4239000"/>
            <a:ext cx="431250" cy="431250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6276000" y="3027943"/>
            <a:ext cx="5759999" cy="720000"/>
            <a:chOff x="6349576" y="5289843"/>
            <a:chExt cx="5759999" cy="720000"/>
          </a:xfrm>
        </p:grpSpPr>
        <p:sp>
          <p:nvSpPr>
            <p:cNvPr id="36" name="Овал 35"/>
            <p:cNvSpPr/>
            <p:nvPr/>
          </p:nvSpPr>
          <p:spPr>
            <a:xfrm>
              <a:off x="6349576" y="5289843"/>
              <a:ext cx="720000" cy="720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102606" y="5395928"/>
              <a:ext cx="5006969" cy="45518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cap="all" spc="300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Jost*" pitchFamily="50" charset="-52"/>
                </a:rPr>
                <a:t>Советское кино</a:t>
              </a:r>
              <a:endParaRPr lang="ru-RU" cap="all" spc="3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endParaRPr>
            </a:p>
          </p:txBody>
        </p:sp>
      </p:grpSp>
      <p:pic>
        <p:nvPicPr>
          <p:cNvPr id="40" name="Рисунок 3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40" y="3159000"/>
            <a:ext cx="455660" cy="45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07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B25A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999" y="369000"/>
            <a:ext cx="5895000" cy="101566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cap="all" dirty="0" smtClean="0">
                <a:solidFill>
                  <a:srgbClr val="FF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  <a:ea typeface="Jost* 900 Black" pitchFamily="50" charset="-52"/>
              </a:rPr>
              <a:t>S c r e a m</a:t>
            </a:r>
            <a:endParaRPr lang="ru-RU" sz="6000" cap="all" dirty="0">
              <a:solidFill>
                <a:srgbClr val="FF0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anose="020B0903020102020204" pitchFamily="34" charset="0"/>
              <a:ea typeface="Jost* 600 Semi" pitchFamily="50" charset="-5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6000" y="1950998"/>
            <a:ext cx="5514001" cy="304698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Коллекция остросюжетного кино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в жанре </a:t>
            </a:r>
            <a:r>
              <a:rPr lang="ru-RU" sz="16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хоррора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 и мистики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.</a:t>
            </a:r>
          </a:p>
          <a:p>
            <a:pPr algn="just"/>
            <a:r>
              <a:rPr lang="ru-RU" sz="16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Scream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 — </a:t>
            </a:r>
            <a:r>
              <a:rPr lang="ru-RU" sz="16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киноканал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 со вкусом кошмара, где царят леденящие кровь истории, гнетущий </a:t>
            </a:r>
            <a:r>
              <a:rPr lang="ru-RU" sz="16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саспенс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 и сюжеты, от которых перехватывает дыхание. Для любителей пощекотать нервы это территория, полная мрачных предзнаменований, </a:t>
            </a:r>
            <a:r>
              <a:rPr lang="ru-RU" sz="16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паранормальных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 явлений и воплощенных страхов из тайных уголков 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души.</a:t>
            </a:r>
          </a:p>
          <a:p>
            <a:pPr algn="just"/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Осторожно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: при просмотре круглосуточного канала </a:t>
            </a:r>
            <a:r>
              <a:rPr lang="ru-RU" sz="16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Scream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 почти невозможно сдержать крик 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ужаса.</a:t>
            </a:r>
            <a:endParaRPr lang="ru-RU" sz="1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910726" y="549000"/>
            <a:ext cx="2405924" cy="445709"/>
          </a:xfrm>
          <a:prstGeom prst="rect">
            <a:avLst/>
          </a:prstGeom>
          <a:solidFill>
            <a:srgbClr val="4E2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36000" y="504000"/>
            <a:ext cx="6957484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КОНТЕНТ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27350" y="1809000"/>
            <a:ext cx="5173650" cy="5539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895350" algn="l"/>
                <a:tab pos="3408363" algn="l"/>
              </a:tabLst>
            </a:pPr>
            <a:r>
              <a:rPr lang="ru-R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В эфире 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телеканала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st*" pitchFamily="50" charset="-52"/>
                <a:ea typeface="Jost*" pitchFamily="50" charset="-52"/>
              </a:rPr>
              <a:t>:</a:t>
            </a:r>
            <a:endParaRPr lang="ru-RU" sz="2400" spc="3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st*" pitchFamily="50" charset="-52"/>
              <a:ea typeface="Jost*" pitchFamily="50" charset="-52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6050999" y="1809000"/>
            <a:ext cx="1" cy="4185000"/>
          </a:xfrm>
          <a:prstGeom prst="line">
            <a:avLst/>
          </a:prstGeom>
          <a:ln w="28575">
            <a:solidFill>
              <a:srgbClr val="FF0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6321000" y="2754000"/>
            <a:ext cx="6275802" cy="2167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ts val="1035"/>
              </a:lnSpc>
              <a:spcAft>
                <a:spcPts val="0"/>
              </a:spcAft>
              <a:buClr>
                <a:srgbClr val="FFFFFF"/>
              </a:buClr>
              <a:buSzPts val="1000"/>
              <a:buFont typeface="Microsoft Sans Serif" panose="020B0604020202020204" pitchFamily="34" charset="0"/>
              <a:buChar char="•"/>
              <a:tabLst>
                <a:tab pos="226695" algn="l"/>
              </a:tabLst>
            </a:pPr>
            <a:r>
              <a:rPr lang="ru-R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100% закупной зарубежный 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контент;</a:t>
            </a:r>
            <a:endParaRPr lang="ru-RU" sz="2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  <a:p>
            <a:pPr marL="342900" marR="1343025" lvl="0" indent="-342900">
              <a:lnSpc>
                <a:spcPct val="105000"/>
              </a:lnSpc>
              <a:spcBef>
                <a:spcPts val="65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icrosoft Sans Serif" panose="020B0604020202020204" pitchFamily="34" charset="0"/>
              <a:buChar char="•"/>
              <a:tabLst>
                <a:tab pos="226695" algn="l"/>
              </a:tabLst>
            </a:pPr>
            <a:r>
              <a:rPr lang="ru-R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полнометражные фильмы в жанре 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ужасы;</a:t>
            </a:r>
            <a:endParaRPr lang="ru-RU" sz="2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  <a:p>
            <a:pPr marL="342900" lvl="0" indent="-342900">
              <a:spcAft>
                <a:spcPts val="0"/>
              </a:spcAft>
              <a:buClr>
                <a:srgbClr val="FFFFFF"/>
              </a:buClr>
              <a:buSzPts val="1000"/>
              <a:buFont typeface="Microsoft Sans Serif" panose="020B0604020202020204" pitchFamily="34" charset="0"/>
              <a:buChar char="•"/>
              <a:tabLst>
                <a:tab pos="226695" algn="l"/>
              </a:tabLst>
            </a:pPr>
            <a:r>
              <a:rPr lang="ru-R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т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риллеры;</a:t>
            </a:r>
            <a:endParaRPr lang="ru-RU" sz="2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  <a:p>
            <a:pPr marL="342900" lvl="0" indent="-342900">
              <a:spcBef>
                <a:spcPts val="7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icrosoft Sans Serif" panose="020B0604020202020204" pitchFamily="34" charset="0"/>
              <a:buChar char="•"/>
              <a:tabLst>
                <a:tab pos="226695" algn="l"/>
              </a:tabLst>
            </a:pPr>
            <a:r>
              <a:rPr lang="ru-R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м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истика;</a:t>
            </a:r>
            <a:endParaRPr lang="ru-RU" sz="2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  <a:p>
            <a:pPr marL="342900" marR="1567180" lvl="0" indent="-342900">
              <a:lnSpc>
                <a:spcPct val="105000"/>
              </a:lnSpc>
              <a:spcBef>
                <a:spcPts val="7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icrosoft Sans Serif" panose="020B0604020202020204" pitchFamily="34" charset="0"/>
              <a:buChar char="•"/>
              <a:tabLst>
                <a:tab pos="226695" algn="l"/>
              </a:tabLst>
            </a:pPr>
            <a:r>
              <a:rPr lang="ru-R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фантастические и детективные </a:t>
            </a:r>
            <a:r>
              <a:rPr lang="ru-RU" sz="20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хорроры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.</a:t>
            </a:r>
            <a:endParaRPr lang="ru-RU" sz="2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92146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A4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B25A6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99297" y="2567186"/>
            <a:ext cx="3243204" cy="93358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3600" baseline="-25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43</a:t>
            </a:r>
            <a:r>
              <a:rPr lang="ru-RU" altLang="ko-KR" sz="36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altLang="ko-KR" sz="36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%</a:t>
            </a:r>
          </a:p>
          <a:p>
            <a:r>
              <a:rPr lang="ru-RU" altLang="ko-KR" sz="28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Мужчины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99297" y="3986935"/>
            <a:ext cx="3243204" cy="74892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3600" baseline="-25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57 %</a:t>
            </a:r>
            <a:endParaRPr lang="ru-RU" altLang="ko-KR" sz="3600" baseline="-250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ru-RU" altLang="ko-KR" sz="28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Женщины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87976" y="549000"/>
            <a:ext cx="2928674" cy="445709"/>
          </a:xfrm>
          <a:prstGeom prst="rect">
            <a:avLst/>
          </a:prstGeom>
          <a:solidFill>
            <a:srgbClr val="56A4C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9009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06000" y="504000"/>
            <a:ext cx="5895000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АУДИТОРИЯ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50508" y="1969926"/>
            <a:ext cx="2855633" cy="719923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7135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7871" y="1899000"/>
            <a:ext cx="2440906" cy="86177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5000" cap="all" spc="300" dirty="0" smtClean="0">
                <a:latin typeface="Century Gothic" panose="020B0502020202020204" pitchFamily="34" charset="0"/>
                <a:ea typeface="Jost* 500 Medium" pitchFamily="50" charset="-52"/>
              </a:rPr>
              <a:t>64</a:t>
            </a:r>
            <a:endParaRPr lang="ru-RU" sz="5000" cap="all" spc="300" dirty="0"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50508" y="2670774"/>
            <a:ext cx="2855633" cy="950497"/>
          </a:xfrm>
          <a:prstGeom prst="rect">
            <a:avLst/>
          </a:prstGeom>
          <a:solidFill>
            <a:srgbClr val="3973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99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7871" y="2554063"/>
            <a:ext cx="2567354" cy="95410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2400" baseline="-25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Средняя длительность</a:t>
            </a:r>
            <a:endParaRPr lang="ru-RU" altLang="ko-KR" sz="24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ru-RU" altLang="ko-KR" sz="2400" baseline="-250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телесмотрения</a:t>
            </a:r>
            <a:r>
              <a:rPr lang="ru-RU" altLang="ko-KR" sz="2400" baseline="-25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</a:p>
          <a:p>
            <a:r>
              <a:rPr lang="ru-RU" altLang="ko-KR" sz="2400" baseline="-25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(минут в сутки)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50508" y="4168873"/>
            <a:ext cx="2855633" cy="719923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7135D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7730" y="4097947"/>
            <a:ext cx="2440906" cy="86177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5000" cap="all" spc="300" dirty="0">
                <a:latin typeface="Century Gothic" panose="020B0502020202020204" pitchFamily="34" charset="0"/>
                <a:ea typeface="Jost* 500 Medium" pitchFamily="50" charset="-52"/>
              </a:rPr>
              <a:t>9</a:t>
            </a:r>
            <a:r>
              <a:rPr lang="ru-RU" sz="5000" cap="all" spc="300" dirty="0" smtClean="0">
                <a:latin typeface="Century Gothic" panose="020B0502020202020204" pitchFamily="34" charset="0"/>
                <a:ea typeface="Jost* 500 Medium" pitchFamily="50" charset="-52"/>
              </a:rPr>
              <a:t> 753</a:t>
            </a:r>
            <a:endParaRPr lang="ru-RU" sz="5000" cap="all" spc="300" dirty="0"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50508" y="4869722"/>
            <a:ext cx="2855633" cy="989278"/>
          </a:xfrm>
          <a:prstGeom prst="rect">
            <a:avLst/>
          </a:prstGeom>
          <a:solidFill>
            <a:srgbClr val="3973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99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67730" y="4976458"/>
            <a:ext cx="2567354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2400" baseline="-25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Среднемесячный охват </a:t>
            </a:r>
          </a:p>
          <a:p>
            <a:r>
              <a:rPr lang="ru-RU" altLang="ko-KR" sz="2400" baseline="-25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(тысяч человек)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816000" y="1969926"/>
            <a:ext cx="0" cy="3889074"/>
          </a:xfrm>
          <a:prstGeom prst="line">
            <a:avLst/>
          </a:prstGeom>
          <a:ln w="28575">
            <a:solidFill>
              <a:srgbClr val="56A4C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819861864"/>
              </p:ext>
            </p:extLst>
          </p:nvPr>
        </p:nvGraphicFramePr>
        <p:xfrm>
          <a:off x="8093482" y="1597043"/>
          <a:ext cx="3839342" cy="4467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7433814" y="4631365"/>
            <a:ext cx="1267812" cy="300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4</a:t>
            </a: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5-54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33814" y="5364361"/>
            <a:ext cx="1547428" cy="300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55+ лет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33814" y="1807559"/>
            <a:ext cx="774660" cy="300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4-17 лет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433814" y="3258636"/>
            <a:ext cx="859637" cy="300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25-34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433813" y="2559308"/>
            <a:ext cx="859638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18-24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33814" y="3891616"/>
            <a:ext cx="1547428" cy="300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35-44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5434" y="6420446"/>
            <a:ext cx="11340565" cy="2564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* по данным «Агентства 2»: средняя длительность </a:t>
            </a:r>
            <a:r>
              <a:rPr lang="ru-RU" altLang="ko-KR" sz="1600" baseline="-250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телесмотрения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en-US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|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по данным </a:t>
            </a:r>
            <a:r>
              <a:rPr lang="en-US" altLang="ko-KR" sz="1600" baseline="-250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Mediascope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, проект </a:t>
            </a:r>
            <a:r>
              <a:rPr lang="en-US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TV Index Plus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: охват, пол, возраст за 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сентябрь 2025</a:t>
            </a:r>
            <a:endParaRPr lang="ru-RU" altLang="ko-KR" sz="1600" baseline="-25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5434" y="344581"/>
            <a:ext cx="11516861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4800" cap="all" dirty="0" smtClean="0">
                <a:solidFill>
                  <a:srgbClr val="56A4CE"/>
                </a:solidFill>
                <a:latin typeface="Franklin Gothic Heavy" panose="020B0903020102020204" pitchFamily="34" charset="0"/>
                <a:ea typeface="Jost* 600 Semi" pitchFamily="50" charset="-52"/>
              </a:rPr>
              <a:t>СОВЕТСКАЯ КИНОКЛАССИКА</a:t>
            </a:r>
            <a:endParaRPr lang="ru-RU" sz="4800" cap="all" dirty="0">
              <a:solidFill>
                <a:srgbClr val="56A4CE"/>
              </a:solidFill>
              <a:latin typeface="Franklin Gothic Heavy" panose="020B0903020102020204" pitchFamily="34" charset="0"/>
              <a:ea typeface="Jost* 600 Semi" pitchFamily="50" charset="-52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99" y="3191280"/>
            <a:ext cx="1449693" cy="179381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855" y="2554063"/>
            <a:ext cx="1501474" cy="185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068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64"/>
          <a:stretch/>
        </p:blipFill>
        <p:spPr>
          <a:xfrm>
            <a:off x="-92022" y="-76200"/>
            <a:ext cx="6282369" cy="7105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60"/>
          <a:stretch/>
        </p:blipFill>
        <p:spPr>
          <a:xfrm flipH="1">
            <a:off x="5961000" y="-83467"/>
            <a:ext cx="7164586" cy="7029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24000" y="5617782"/>
            <a:ext cx="12362947" cy="864107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59957" y="-531000"/>
            <a:ext cx="91043" cy="7560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92123" y="5744728"/>
            <a:ext cx="7448877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«Верные друзья»</a:t>
            </a:r>
          </a:p>
          <a:p>
            <a:r>
              <a:rPr lang="ru-RU" sz="1400" cap="all" spc="300" dirty="0" err="1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Кинопоиск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en-US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8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,</a:t>
            </a:r>
            <a:r>
              <a:rPr lang="en-US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4</a:t>
            </a:r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endParaRPr lang="ru-RU" sz="1400" cap="all" spc="3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14000" y="180000"/>
            <a:ext cx="3565649" cy="729000"/>
          </a:xfrm>
          <a:prstGeom prst="rect">
            <a:avLst/>
          </a:prstGeom>
          <a:solidFill>
            <a:srgbClr val="005A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99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6000" y="221334"/>
            <a:ext cx="7137659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ПРЕМЬЕРЫ</a:t>
            </a:r>
            <a:endParaRPr lang="ru-RU" sz="36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2123" y="5724000"/>
            <a:ext cx="7448877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«Тихий Дон»</a:t>
            </a:r>
          </a:p>
          <a:p>
            <a:r>
              <a:rPr lang="ru-RU" sz="1400" cap="all" spc="300" dirty="0" err="1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Кинопоиск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8,3</a:t>
            </a:r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endParaRPr lang="ru-RU" sz="1400" cap="all" spc="3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80636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9"/>
          <a:stretch/>
        </p:blipFill>
        <p:spPr>
          <a:xfrm>
            <a:off x="-429000" y="-8134"/>
            <a:ext cx="6797352" cy="68661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3"/>
          <a:stretch/>
        </p:blipFill>
        <p:spPr>
          <a:xfrm>
            <a:off x="6097043" y="-36000"/>
            <a:ext cx="6265742" cy="695873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56947" y="5617782"/>
            <a:ext cx="12362947" cy="864107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06000" y="-395664"/>
            <a:ext cx="91043" cy="7560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71000" y="5738447"/>
            <a:ext cx="7448877" cy="6155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«Комиссар»</a:t>
            </a:r>
          </a:p>
          <a:p>
            <a:r>
              <a:rPr lang="ru-RU" sz="1400" cap="all" spc="3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Кинопоиск</a:t>
            </a:r>
            <a:r>
              <a:rPr lang="ru-RU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7,</a:t>
            </a:r>
            <a:r>
              <a:rPr lang="en-US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9</a:t>
            </a:r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7123" y="5738447"/>
            <a:ext cx="7358877" cy="6155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«</a:t>
            </a:r>
            <a:r>
              <a:rPr lang="ru-RU" sz="2000" cap="all" spc="3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Строговы</a:t>
            </a:r>
            <a:r>
              <a:rPr lang="ru-RU" sz="20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»</a:t>
            </a:r>
          </a:p>
          <a:p>
            <a:r>
              <a:rPr lang="ru-RU" sz="1400" cap="all" spc="3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Кинопоиск</a:t>
            </a:r>
            <a:r>
              <a:rPr lang="ru-RU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en-US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7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,</a:t>
            </a:r>
            <a:r>
              <a:rPr lang="en-US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6</a:t>
            </a:r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9694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B25A6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4525" y="2151459"/>
            <a:ext cx="4932305" cy="415498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 fontAlgn="base"/>
            <a:r>
              <a:rPr lang="ru-RU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Это история достижений большой страны в науке, искусстве, спорте, летопись великих побед на поле боя, покорения космоса и арктических льдов в советских картинах, ставших классикой, а также современных художественных и документальных фильмах и сериалах. Это эфирные события, посвященные памятным датам и героическим страницам в хронике жизни нашей большой страны. Истории о людях, их подвигах, самоотверженности и любви к своей Родине — каждый день на телеканале «День Победы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».</a:t>
            </a:r>
            <a:endParaRPr lang="ru-RU" sz="1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  <a:p>
            <a:pPr algn="just"/>
            <a:endParaRPr lang="ru-RU" sz="1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  <a:p>
            <a:pPr algn="just"/>
            <a:endParaRPr lang="ru-RU" sz="1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  <a:p>
            <a:pPr algn="just"/>
            <a:endParaRPr lang="ru-RU" sz="1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910726" y="549000"/>
            <a:ext cx="2405924" cy="445709"/>
          </a:xfrm>
          <a:prstGeom prst="rect">
            <a:avLst/>
          </a:prstGeom>
          <a:solidFill>
            <a:srgbClr val="009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19591" y="504000"/>
            <a:ext cx="5895000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КОНТЕНТ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H="1">
            <a:off x="5736000" y="2358717"/>
            <a:ext cx="19170" cy="3936088"/>
          </a:xfrm>
          <a:prstGeom prst="line">
            <a:avLst/>
          </a:prstGeom>
          <a:ln w="28575">
            <a:solidFill>
              <a:srgbClr val="009AD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192550" y="2151459"/>
            <a:ext cx="5173650" cy="49545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895350" algn="l"/>
                <a:tab pos="3408363" algn="l"/>
              </a:tabLst>
            </a:pPr>
            <a:r>
              <a:rPr lang="ru-R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В эфире телеканала:</a:t>
            </a:r>
            <a:endParaRPr lang="ru-RU" sz="2400" spc="3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9139" y="438003"/>
            <a:ext cx="7646861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6000" cap="all" dirty="0" smtClean="0">
                <a:solidFill>
                  <a:srgbClr val="009AD0"/>
                </a:solidFill>
                <a:latin typeface="Franklin Gothic Heavy" panose="020B0903020102020204" pitchFamily="34" charset="0"/>
                <a:ea typeface="Jost* 600 Semi" pitchFamily="50" charset="-52"/>
              </a:rPr>
              <a:t>ДЕНЬ ПОБЕДЫ</a:t>
            </a:r>
            <a:endParaRPr lang="ru-RU" sz="6000" cap="all" dirty="0">
              <a:solidFill>
                <a:srgbClr val="009AD0"/>
              </a:solidFill>
              <a:latin typeface="Franklin Gothic Heavy" panose="020B0903020102020204" pitchFamily="34" charset="0"/>
              <a:ea typeface="Jost* 600 Semi" pitchFamily="50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06000" y="2911344"/>
            <a:ext cx="73284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1492250" lvl="0" indent="-342900">
              <a:lnSpc>
                <a:spcPct val="105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Microsoft Sans Serif" panose="020B0604020202020204" pitchFamily="34" charset="0"/>
              <a:buChar char="•"/>
              <a:tabLst>
                <a:tab pos="226695" algn="l"/>
              </a:tabLst>
            </a:pPr>
            <a:r>
              <a:rPr lang="ru-R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советские киноленты о Великой 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Победе;</a:t>
            </a:r>
            <a:endParaRPr lang="ru-RU" sz="2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  <a:p>
            <a:pPr marL="342900" marR="1317625" lvl="0" indent="-342900">
              <a:lnSpc>
                <a:spcPct val="105000"/>
              </a:lnSpc>
              <a:spcAft>
                <a:spcPts val="0"/>
              </a:spcAft>
              <a:buClr>
                <a:srgbClr val="FFFFFF"/>
              </a:buClr>
              <a:buSzPts val="1000"/>
              <a:buFont typeface="Microsoft Sans Serif" panose="020B0604020202020204" pitchFamily="34" charset="0"/>
              <a:buChar char="•"/>
              <a:tabLst>
                <a:tab pos="226695" algn="l"/>
              </a:tabLst>
            </a:pPr>
            <a:r>
              <a:rPr lang="ru-R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современные военные 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и</a:t>
            </a:r>
          </a:p>
          <a:p>
            <a:pPr marR="1317625" lvl="0">
              <a:lnSpc>
                <a:spcPct val="105000"/>
              </a:lnSpc>
              <a:spcAft>
                <a:spcPts val="0"/>
              </a:spcAft>
              <a:buClr>
                <a:srgbClr val="FFFFFF"/>
              </a:buClr>
              <a:buSzPts val="1000"/>
              <a:tabLst>
                <a:tab pos="226695" algn="l"/>
              </a:tabLst>
            </a:pP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     исторические драмы;</a:t>
            </a:r>
            <a:endParaRPr lang="ru-RU" sz="2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  <a:p>
            <a:pPr marL="342900" marR="1349375" lvl="0" indent="-342900">
              <a:lnSpc>
                <a:spcPct val="105000"/>
              </a:lnSpc>
              <a:spcAft>
                <a:spcPts val="0"/>
              </a:spcAft>
              <a:buClr>
                <a:srgbClr val="FFFFFF"/>
              </a:buClr>
              <a:buSzPts val="1000"/>
              <a:buFont typeface="Microsoft Sans Serif" panose="020B0604020202020204" pitchFamily="34" charset="0"/>
              <a:buChar char="•"/>
              <a:tabLst>
                <a:tab pos="226695" algn="l"/>
              </a:tabLst>
            </a:pPr>
            <a:r>
              <a:rPr lang="ru-R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документальные проекты о 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людях,</a:t>
            </a:r>
          </a:p>
          <a:p>
            <a:pPr marR="1349375" lvl="0">
              <a:lnSpc>
                <a:spcPct val="105000"/>
              </a:lnSpc>
              <a:spcAft>
                <a:spcPts val="0"/>
              </a:spcAft>
              <a:buClr>
                <a:srgbClr val="FFFFFF"/>
              </a:buClr>
              <a:buSzPts val="1000"/>
              <a:tabLst>
                <a:tab pos="226695" algn="l"/>
              </a:tabLst>
            </a:pPr>
            <a:r>
              <a:rPr lang="ru-R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    их </a:t>
            </a:r>
            <a:r>
              <a:rPr lang="ru-R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подвигах, достижениях 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нашей                                                             страны </a:t>
            </a:r>
            <a:r>
              <a:rPr lang="ru-R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в науке, искусстве и 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спорте;</a:t>
            </a:r>
            <a:endParaRPr lang="ru-RU" sz="2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  <a:p>
            <a:pPr marL="342900" marR="1233170" lvl="0" indent="-342900">
              <a:lnSpc>
                <a:spcPct val="105000"/>
              </a:lnSpc>
              <a:spcAft>
                <a:spcPts val="0"/>
              </a:spcAft>
              <a:buClr>
                <a:srgbClr val="FFFFFF"/>
              </a:buClr>
              <a:buSzPts val="1000"/>
              <a:buFont typeface="Microsoft Sans Serif" panose="020B0604020202020204" pitchFamily="34" charset="0"/>
              <a:buChar char="•"/>
              <a:tabLst>
                <a:tab pos="222885" algn="l"/>
              </a:tabLst>
            </a:pPr>
            <a:r>
              <a:rPr lang="ru-R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эксклюзивный контент «Ленфильма» и «Киностудии им. М. Горького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».</a:t>
            </a:r>
            <a:endParaRPr lang="ru-RU" sz="2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16862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B25A6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99297" y="3986935"/>
            <a:ext cx="3243204" cy="74892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3600" baseline="-25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52 </a:t>
            </a:r>
            <a:r>
              <a:rPr lang="ru-RU" altLang="ko-KR" sz="36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%</a:t>
            </a:r>
          </a:p>
          <a:p>
            <a:r>
              <a:rPr lang="ru-RU" altLang="ko-KR" sz="28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Женщины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87976" y="549000"/>
            <a:ext cx="2928674" cy="445709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9009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06000" y="504000"/>
            <a:ext cx="5895000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АУДИТОРИЯ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50508" y="1969926"/>
            <a:ext cx="2855633" cy="719923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7135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7871" y="1899000"/>
            <a:ext cx="2440906" cy="86177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5000" cap="all" spc="300" dirty="0" smtClean="0">
                <a:latin typeface="Century Gothic" panose="020B0502020202020204" pitchFamily="34" charset="0"/>
                <a:ea typeface="Jost* 500 Medium" pitchFamily="50" charset="-52"/>
              </a:rPr>
              <a:t>54</a:t>
            </a:r>
            <a:endParaRPr lang="ru-RU" sz="5000" cap="all" spc="300" dirty="0"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816000" y="1969926"/>
            <a:ext cx="0" cy="388907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68" y="2941647"/>
            <a:ext cx="1649073" cy="20405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49139" y="438003"/>
            <a:ext cx="7646861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6000" cap="all" dirty="0">
                <a:solidFill>
                  <a:srgbClr val="0099CC"/>
                </a:solidFill>
                <a:latin typeface="Franklin Gothic Heavy" panose="020B0903020102020204" pitchFamily="34" charset="0"/>
                <a:ea typeface="Jost* 600 Semi" pitchFamily="50" charset="-52"/>
              </a:rPr>
              <a:t>ДЕНЬ ПОБЕДЫ</a:t>
            </a: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692022760"/>
              </p:ext>
            </p:extLst>
          </p:nvPr>
        </p:nvGraphicFramePr>
        <p:xfrm>
          <a:off x="8093482" y="1597043"/>
          <a:ext cx="3839342" cy="4467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7433814" y="4631365"/>
            <a:ext cx="1267812" cy="300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4</a:t>
            </a: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5-54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33814" y="5364361"/>
            <a:ext cx="1547428" cy="300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55+ лет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33814" y="1807559"/>
            <a:ext cx="774660" cy="300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4-17 лет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433814" y="3258636"/>
            <a:ext cx="859637" cy="300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25-34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433813" y="2559308"/>
            <a:ext cx="859638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18-24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33814" y="3891616"/>
            <a:ext cx="1547428" cy="300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 smtClean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35-44 </a:t>
            </a: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лет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5434" y="6420446"/>
            <a:ext cx="11340565" cy="2564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* по данным «Агентства 2»: средняя длительность </a:t>
            </a:r>
            <a:r>
              <a:rPr lang="ru-RU" altLang="ko-KR" sz="1600" baseline="-250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телесмотрения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en-US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|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по данным </a:t>
            </a:r>
            <a:r>
              <a:rPr lang="en-US" altLang="ko-KR" sz="1600" baseline="-250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Mediascope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, проект </a:t>
            </a:r>
            <a:r>
              <a:rPr lang="en-US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TV Index Plus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: охват, пол, возраст за 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сентябрь 2025</a:t>
            </a:r>
            <a:endParaRPr lang="ru-RU" altLang="ko-KR" sz="1600" baseline="-25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500"/>
                    </a14:imgEffect>
                    <a14:imgEffect>
                      <a14:saturation sat="2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004"/>
          <a:stretch/>
        </p:blipFill>
        <p:spPr>
          <a:xfrm>
            <a:off x="3904652" y="2343904"/>
            <a:ext cx="1517067" cy="122009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8" name="Прямоугольник 37"/>
          <p:cNvSpPr/>
          <p:nvPr/>
        </p:nvSpPr>
        <p:spPr>
          <a:xfrm>
            <a:off x="350508" y="4168873"/>
            <a:ext cx="2855633" cy="719923"/>
          </a:xfrm>
          <a:prstGeom prst="rect">
            <a:avLst/>
          </a:prstGeom>
          <a:solidFill>
            <a:srgbClr val="FF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7135D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7730" y="4097947"/>
            <a:ext cx="2440906" cy="86177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5000" cap="all" spc="300" dirty="0" smtClean="0">
                <a:latin typeface="Century Gothic" panose="020B0502020202020204" pitchFamily="34" charset="0"/>
                <a:ea typeface="Jost* 500 Medium" pitchFamily="50" charset="-52"/>
              </a:rPr>
              <a:t>9 267</a:t>
            </a:r>
            <a:endParaRPr lang="ru-RU" sz="5000" cap="all" spc="300" dirty="0"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50508" y="4869722"/>
            <a:ext cx="2855633" cy="989278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99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67730" y="4976458"/>
            <a:ext cx="2567354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2400" baseline="-25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Среднемесячный охват </a:t>
            </a:r>
          </a:p>
          <a:p>
            <a:r>
              <a:rPr lang="ru-RU" altLang="ko-KR" sz="2400" baseline="-25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(тысяч человек)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50508" y="2670774"/>
            <a:ext cx="2855633" cy="950497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99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7871" y="2554063"/>
            <a:ext cx="2567354" cy="95410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2400" baseline="-25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Средняя длительность</a:t>
            </a:r>
            <a:endParaRPr lang="ru-RU" altLang="ko-KR" sz="24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ru-RU" altLang="ko-KR" sz="2400" baseline="-250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телесмотрения</a:t>
            </a:r>
            <a:r>
              <a:rPr lang="ru-RU" altLang="ko-KR" sz="2400" baseline="-25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</a:p>
          <a:p>
            <a:r>
              <a:rPr lang="ru-RU" altLang="ko-KR" sz="2400" baseline="-250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(минут в сутки)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99297" y="2567186"/>
            <a:ext cx="3243204" cy="93358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3600" baseline="-25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48</a:t>
            </a:r>
            <a:r>
              <a:rPr lang="ru-RU" altLang="ko-KR" sz="36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altLang="ko-KR" sz="36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%</a:t>
            </a:r>
          </a:p>
          <a:p>
            <a:r>
              <a:rPr lang="ru-RU" altLang="ko-KR" sz="28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Мужчины</a:t>
            </a:r>
          </a:p>
        </p:txBody>
      </p:sp>
    </p:spTree>
    <p:extLst>
      <p:ext uri="{BB962C8B-B14F-4D97-AF65-F5344CB8AC3E}">
        <p14:creationId xmlns:p14="http://schemas.microsoft.com/office/powerpoint/2010/main" val="1196330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4"/>
          <a:stretch/>
        </p:blipFill>
        <p:spPr>
          <a:xfrm>
            <a:off x="-1145418" y="-21821"/>
            <a:ext cx="7826418" cy="68798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" b="36759"/>
          <a:stretch/>
        </p:blipFill>
        <p:spPr>
          <a:xfrm>
            <a:off x="6141000" y="-36395"/>
            <a:ext cx="6750000" cy="702434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56947" y="5617782"/>
            <a:ext cx="12362947" cy="864107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69696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96000" y="-216000"/>
            <a:ext cx="91043" cy="7560000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99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14000" y="180000"/>
            <a:ext cx="3565649" cy="729000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99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6000" y="221334"/>
            <a:ext cx="7137659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ПРЕМЬЕРЫ</a:t>
            </a:r>
            <a:endParaRPr lang="ru-RU" sz="36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06000" y="5724000"/>
            <a:ext cx="6660000" cy="200054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«</a:t>
            </a:r>
            <a:r>
              <a:rPr lang="ru-RU" sz="2000" cap="all" spc="300" dirty="0" err="1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Смерш</a:t>
            </a:r>
            <a:r>
              <a:rPr lang="ru-RU" sz="20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. Продолжение»</a:t>
            </a:r>
            <a:endParaRPr lang="ru-RU" sz="2000" cap="all" spc="300" dirty="0" smtClean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ru-RU" sz="1400" cap="all" spc="300" dirty="0" err="1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Кинопоиск</a:t>
            </a:r>
            <a:r>
              <a:rPr lang="ru-RU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8,0 </a:t>
            </a:r>
            <a:r>
              <a:rPr lang="en-US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| </a:t>
            </a:r>
            <a:r>
              <a:rPr lang="ru-RU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КИНОТЕАТР.РУ</a:t>
            </a:r>
            <a:r>
              <a:rPr lang="en-US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7,1</a:t>
            </a:r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en-US" sz="20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/>
            </a:r>
            <a:br>
              <a:rPr lang="en-US" sz="20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</a:br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endParaRPr lang="ru-RU" sz="20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ru-RU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en-US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endParaRPr lang="ru-RU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endParaRPr lang="ru-RU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6000" y="5719675"/>
            <a:ext cx="6660000" cy="200054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«Молчание»</a:t>
            </a:r>
            <a:endParaRPr lang="ru-RU" sz="2000" cap="all" spc="300" dirty="0" smtClean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ru-RU" sz="1400" cap="all" spc="300" dirty="0" err="1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Кинопоиск</a:t>
            </a:r>
            <a:r>
              <a:rPr lang="ru-RU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7,2 </a:t>
            </a:r>
            <a:r>
              <a:rPr lang="en-US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| </a:t>
            </a:r>
            <a:r>
              <a:rPr lang="ru-RU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КИНОТЕАТР.РУ</a:t>
            </a:r>
            <a:r>
              <a:rPr lang="en-US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7,1</a:t>
            </a:r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en-US" sz="20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/>
            </a:r>
            <a:br>
              <a:rPr lang="en-US" sz="20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</a:br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endParaRPr lang="ru-RU" sz="20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ru-RU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en-US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endParaRPr lang="ru-RU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endParaRPr lang="ru-RU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62003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76" y="-48778"/>
            <a:ext cx="12018191" cy="69555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3" r="6136"/>
          <a:stretch/>
        </p:blipFill>
        <p:spPr>
          <a:xfrm>
            <a:off x="-69001" y="-97556"/>
            <a:ext cx="5933217" cy="695555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56947" y="5617782"/>
            <a:ext cx="12362947" cy="864107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6000" y="5724449"/>
            <a:ext cx="6480000" cy="123110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«Россия </a:t>
            </a:r>
            <a:r>
              <a:rPr lang="ru-RU" sz="20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научная.</a:t>
            </a:r>
          </a:p>
          <a:p>
            <a:r>
              <a:rPr lang="ru-RU" sz="20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Великие имена»</a:t>
            </a:r>
          </a:p>
          <a:p>
            <a:r>
              <a:rPr lang="ru-RU" sz="20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en-US" sz="20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endParaRPr lang="ru-RU" sz="20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14000" y="180000"/>
            <a:ext cx="3565649" cy="729000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99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6000" y="221334"/>
            <a:ext cx="7137659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ПРЕМЬЕРЫ</a:t>
            </a:r>
            <a:endParaRPr lang="ru-RU" sz="36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81000" y="-261000"/>
            <a:ext cx="91043" cy="7560000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99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1000" y="5719287"/>
            <a:ext cx="6480000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«День командира дивизии»</a:t>
            </a:r>
            <a:r>
              <a:rPr lang="en-US" sz="20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/>
            </a:r>
            <a:br>
              <a:rPr lang="en-US" sz="20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</a:br>
            <a:r>
              <a:rPr lang="ru-RU" sz="1400" cap="all" spc="300" dirty="0" err="1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Кинопоиск</a:t>
            </a:r>
            <a:r>
              <a:rPr lang="ru-RU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7,1 </a:t>
            </a:r>
            <a:r>
              <a:rPr lang="en-US" sz="1400" cap="all" spc="3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| </a:t>
            </a:r>
            <a:r>
              <a:rPr lang="ru-RU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КИНОТЕАТР.РУ</a:t>
            </a:r>
            <a:r>
              <a:rPr lang="en-US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9,4</a:t>
            </a:r>
            <a:r>
              <a:rPr lang="en-US" sz="14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endParaRPr lang="ru-RU" sz="20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ru-RU" sz="2000" cap="all" spc="3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en-US" sz="20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endParaRPr lang="ru-RU" sz="20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endParaRPr lang="ru-RU" sz="1400" cap="all" spc="3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16624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4"/>
          <a:stretch/>
        </p:blipFill>
        <p:spPr>
          <a:xfrm>
            <a:off x="28934" y="-281593"/>
            <a:ext cx="12187066" cy="806065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82775" y="1269000"/>
            <a:ext cx="4530219" cy="40483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50400" rtlCol="0">
            <a:spAutoFit/>
          </a:bodyPr>
          <a:lstStyle/>
          <a:p>
            <a:r>
              <a:rPr lang="ru-RU" sz="2000" b="1" cap="all" spc="3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  <a:hlinkClick r:id="rId4"/>
              </a:rPr>
              <a:t>СПУТНИКОВЫЙ ПРИЁМ</a:t>
            </a:r>
            <a:endParaRPr lang="ru-RU" sz="2000" b="1" cap="all" spc="3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2775" y="412107"/>
            <a:ext cx="7646861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6000" cap="all" dirty="0">
                <a:solidFill>
                  <a:srgbClr val="DC3333"/>
                </a:solidFill>
                <a:latin typeface="Franklin Gothic Heavy" panose="020B0903020102020204" pitchFamily="34" charset="0"/>
                <a:ea typeface="Jost* 900 Black" pitchFamily="50" charset="-52"/>
              </a:rPr>
              <a:t>ПОДКЛЮЧЕНИЕ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446000" y="144000"/>
            <a:ext cx="2160000" cy="2381006"/>
            <a:chOff x="-1018361" y="229615"/>
            <a:chExt cx="2160000" cy="2381520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-1018361" y="229615"/>
              <a:ext cx="2160000" cy="23815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96969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991896" y="388055"/>
              <a:ext cx="2129781" cy="3078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ru-RU" sz="1400" b="1" cap="all" dirty="0">
                  <a:latin typeface="Century Gothic" panose="020B0502020202020204" pitchFamily="34" charset="0"/>
                  <a:ea typeface="Jost* 900 Black" pitchFamily="50" charset="-52"/>
                </a:rPr>
                <a:t>Кинопоказ</a:t>
              </a:r>
              <a:endParaRPr lang="ru-RU" sz="1400" b="1" cap="all" dirty="0">
                <a:latin typeface="Century Gothic" panose="020B0502020202020204" pitchFamily="34" charset="0"/>
                <a:ea typeface="Jost* 600 Semi" pitchFamily="50" charset="-5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-1018361" y="904614"/>
              <a:ext cx="2156245" cy="16946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indent="-720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895350" algn="l"/>
                  <a:tab pos="3408363" algn="l"/>
                </a:tabLst>
              </a:pP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Eutelsat @ 36° | 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КИНОПОКАЗ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SD 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(Транспондер 23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E36B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)</a:t>
              </a:r>
            </a:p>
            <a:p>
              <a:pPr indent="-720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895350" algn="l"/>
                  <a:tab pos="3408363" algn="l"/>
                </a:tabLst>
              </a:pP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Eutelsat @ 36° | 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КИНОПОКАЗ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SD 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(Транспондер 28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AMU-1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)</a:t>
              </a:r>
            </a:p>
            <a:p>
              <a:pPr indent="-720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895350" algn="l"/>
                  <a:tab pos="3408363" algn="l"/>
                </a:tabLst>
              </a:pP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Eutelsat @ 36° | КИНОПОКАЗ </a:t>
              </a:r>
              <a:r>
                <a:rPr lang="ru-RU" sz="700" cap="all" dirty="0" err="1">
                  <a:latin typeface="Century Gothic" panose="020B0502020202020204" pitchFamily="34" charset="0"/>
                  <a:ea typeface="Jost*" pitchFamily="50" charset="-52"/>
                </a:rPr>
                <a:t>HD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 (Транспондер 40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AMU-1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)</a:t>
              </a:r>
            </a:p>
            <a:p>
              <a:pPr indent="-720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895350" algn="l"/>
                  <a:tab pos="3408363" algn="l"/>
                </a:tabLst>
              </a:pP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Express AT-1 @ 56° | 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КИНОПОКАЗ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SD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 (транспондер 25)</a:t>
              </a:r>
              <a:endParaRPr lang="en-US" sz="700" cap="all" dirty="0">
                <a:latin typeface="Century Gothic" panose="020B0502020202020204" pitchFamily="34" charset="0"/>
                <a:ea typeface="Jost*" pitchFamily="50" charset="-52"/>
              </a:endParaRPr>
            </a:p>
            <a:p>
              <a:pPr indent="-720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895350" algn="l"/>
                  <a:tab pos="3408363" algn="l"/>
                </a:tabLst>
              </a:pP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Express AT-1 @ 56° | 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КИНОПОКАЗ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HD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 (транспондер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17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)</a:t>
              </a: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-1018361" y="840859"/>
              <a:ext cx="720000" cy="52539"/>
            </a:xfrm>
            <a:prstGeom prst="rect">
              <a:avLst/>
            </a:prstGeom>
            <a:solidFill>
              <a:srgbClr val="1B00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969696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291000" y="1901159"/>
            <a:ext cx="2169782" cy="2382611"/>
            <a:chOff x="2981238" y="1989000"/>
            <a:chExt cx="2169782" cy="2382611"/>
          </a:xfrm>
        </p:grpSpPr>
        <p:sp>
          <p:nvSpPr>
            <p:cNvPr id="49" name="Прямоугольник 48"/>
            <p:cNvSpPr/>
            <p:nvPr/>
          </p:nvSpPr>
          <p:spPr>
            <a:xfrm>
              <a:off x="2994775" y="1989000"/>
              <a:ext cx="2156245" cy="7169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96969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021240" y="2193606"/>
              <a:ext cx="2111248" cy="31195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ru-RU" sz="1400" b="1" cap="all" dirty="0">
                  <a:latin typeface="Century Gothic" panose="020B0502020202020204" pitchFamily="34" charset="0"/>
                  <a:ea typeface="Jost* 900 Black" pitchFamily="50" charset="-52"/>
                </a:rPr>
                <a:t>НАШ Кинопоказ</a:t>
              </a:r>
              <a:endParaRPr lang="ru-RU" sz="1400" b="1" cap="all" dirty="0">
                <a:latin typeface="Century Gothic" panose="020B0502020202020204" pitchFamily="34" charset="0"/>
                <a:ea typeface="Jost* 600 Semi" pitchFamily="50" charset="-52"/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2994775" y="2701129"/>
              <a:ext cx="2156245" cy="167048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96969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981238" y="2652783"/>
              <a:ext cx="1989253" cy="138499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indent="-720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895350" algn="l"/>
                  <a:tab pos="3408363" algn="l"/>
                </a:tabLst>
              </a:pP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Eutelsat @ 36° | 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НАШ КИНОПОКАЗ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 SD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 (Транспондер 7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E36B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)</a:t>
              </a:r>
            </a:p>
            <a:p>
              <a:pPr indent="-720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895350" algn="l"/>
                  <a:tab pos="3408363" algn="l"/>
                </a:tabLst>
              </a:pP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Eutelsat @ 36° | НАШ КИНОПОКАЗ </a:t>
              </a:r>
              <a:r>
                <a:rPr lang="ru-RU" sz="700" cap="all" dirty="0" err="1">
                  <a:latin typeface="Century Gothic" panose="020B0502020202020204" pitchFamily="34" charset="0"/>
                  <a:ea typeface="Jost*" pitchFamily="50" charset="-52"/>
                </a:rPr>
                <a:t>HD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 (Транспондер 34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AMU-1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)</a:t>
              </a:r>
            </a:p>
            <a:p>
              <a:pPr indent="-720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895350" algn="l"/>
                  <a:tab pos="3408363" algn="l"/>
                </a:tabLst>
              </a:pP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Express-AT1 @ 56°| 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НАШ КИНОПОКАЗ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SD 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(транспондер 25)</a:t>
              </a:r>
              <a:endParaRPr lang="en-US" sz="700" cap="all" dirty="0">
                <a:latin typeface="Century Gothic" panose="020B0502020202020204" pitchFamily="34" charset="0"/>
                <a:ea typeface="Jost*" pitchFamily="50" charset="-52"/>
              </a:endParaRPr>
            </a:p>
            <a:p>
              <a:pPr indent="-720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895350" algn="l"/>
                  <a:tab pos="3408363" algn="l"/>
                </a:tabLst>
              </a:pP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Express AT-1 @ 56° | 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НАШ КИНОПОКАЗ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HD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 (транспондер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17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)</a:t>
              </a: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2994775" y="2600244"/>
              <a:ext cx="720000" cy="52539"/>
            </a:xfrm>
            <a:prstGeom prst="rect">
              <a:avLst/>
            </a:prstGeom>
            <a:solidFill>
              <a:srgbClr val="7900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969696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54" name="Прямоугольник 53"/>
          <p:cNvSpPr/>
          <p:nvPr/>
        </p:nvSpPr>
        <p:spPr>
          <a:xfrm>
            <a:off x="2676000" y="1900989"/>
            <a:ext cx="2160000" cy="7169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702484" y="2059428"/>
            <a:ext cx="2105192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1400" b="1" cap="all" dirty="0">
                <a:latin typeface="Century Gothic" panose="020B0502020202020204" pitchFamily="34" charset="0"/>
                <a:ea typeface="Jost* 900 Black" pitchFamily="50" charset="-52"/>
              </a:rPr>
              <a:t>БЛОКБАСТЕР</a:t>
            </a:r>
            <a:endParaRPr lang="ru-RU" sz="1400" b="1" cap="all" dirty="0">
              <a:latin typeface="Century Gothic" panose="020B0502020202020204" pitchFamily="34" charset="0"/>
              <a:ea typeface="Jost* 600 Semi" pitchFamily="50" charset="-52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676000" y="2613118"/>
            <a:ext cx="2160000" cy="16706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676019" y="2585156"/>
            <a:ext cx="1844982" cy="1384995"/>
          </a:xfrm>
          <a:prstGeom prst="rect">
            <a:avLst/>
          </a:prstGeom>
          <a:solidFill>
            <a:schemeClr val="bg1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pPr indent="-720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895350" algn="l"/>
                <a:tab pos="3408363" algn="l"/>
              </a:tabLst>
            </a:pPr>
            <a:r>
              <a:rPr lang="en-US" sz="700" cap="all" dirty="0">
                <a:latin typeface="Century Gothic" panose="020B0502020202020204" pitchFamily="34" charset="0"/>
                <a:ea typeface="Jost*" pitchFamily="50" charset="-52"/>
              </a:rPr>
              <a:t>Eutelsat @ 36° | </a:t>
            </a:r>
            <a:r>
              <a:rPr lang="ru-RU" sz="700" cap="all" dirty="0">
                <a:latin typeface="Century Gothic" panose="020B0502020202020204" pitchFamily="34" charset="0"/>
                <a:ea typeface="Jost*" pitchFamily="50" charset="-52"/>
              </a:rPr>
              <a:t>БЛОКБАСТЕР</a:t>
            </a:r>
            <a:r>
              <a:rPr lang="en-US" sz="700" cap="all" dirty="0">
                <a:latin typeface="Century Gothic" panose="020B0502020202020204" pitchFamily="34" charset="0"/>
                <a:ea typeface="Jost*" pitchFamily="50" charset="-52"/>
              </a:rPr>
              <a:t> SD</a:t>
            </a:r>
            <a:r>
              <a:rPr lang="ru-RU" sz="700" cap="all" dirty="0">
                <a:latin typeface="Century Gothic" panose="020B0502020202020204" pitchFamily="34" charset="0"/>
                <a:ea typeface="Jost*" pitchFamily="50" charset="-52"/>
              </a:rPr>
              <a:t> (Транспондер 7 </a:t>
            </a:r>
            <a:r>
              <a:rPr lang="en-US" sz="700" cap="all" dirty="0">
                <a:latin typeface="Century Gothic" panose="020B0502020202020204" pitchFamily="34" charset="0"/>
                <a:ea typeface="Jost*" pitchFamily="50" charset="-52"/>
              </a:rPr>
              <a:t>E36B</a:t>
            </a:r>
            <a:r>
              <a:rPr lang="ru-RU" sz="700" cap="all" dirty="0">
                <a:latin typeface="Century Gothic" panose="020B0502020202020204" pitchFamily="34" charset="0"/>
                <a:ea typeface="Jost*" pitchFamily="50" charset="-52"/>
              </a:rPr>
              <a:t>)</a:t>
            </a:r>
          </a:p>
          <a:p>
            <a:pPr indent="-720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895350" algn="l"/>
                <a:tab pos="3408363" algn="l"/>
              </a:tabLst>
            </a:pPr>
            <a:r>
              <a:rPr lang="ru-RU" sz="700" cap="all" dirty="0">
                <a:latin typeface="Century Gothic" panose="020B0502020202020204" pitchFamily="34" charset="0"/>
                <a:ea typeface="Jost*" pitchFamily="50" charset="-52"/>
              </a:rPr>
              <a:t>Eutelsat @ 36° | БЛОКБАСТЕР </a:t>
            </a:r>
            <a:r>
              <a:rPr lang="ru-RU" sz="700" cap="all" dirty="0" err="1">
                <a:latin typeface="Century Gothic" panose="020B0502020202020204" pitchFamily="34" charset="0"/>
                <a:ea typeface="Jost*" pitchFamily="50" charset="-52"/>
              </a:rPr>
              <a:t>HD</a:t>
            </a:r>
            <a:r>
              <a:rPr lang="ru-RU" sz="700" cap="all" dirty="0">
                <a:latin typeface="Century Gothic" panose="020B0502020202020204" pitchFamily="34" charset="0"/>
                <a:ea typeface="Jost*" pitchFamily="50" charset="-52"/>
              </a:rPr>
              <a:t> (Транспондер 40 </a:t>
            </a:r>
            <a:r>
              <a:rPr lang="en-US" sz="700" cap="all" dirty="0">
                <a:latin typeface="Century Gothic" panose="020B0502020202020204" pitchFamily="34" charset="0"/>
                <a:ea typeface="Jost*" pitchFamily="50" charset="-52"/>
              </a:rPr>
              <a:t>AMU-1</a:t>
            </a:r>
            <a:r>
              <a:rPr lang="ru-RU" sz="700" cap="all" dirty="0">
                <a:latin typeface="Century Gothic" panose="020B0502020202020204" pitchFamily="34" charset="0"/>
                <a:ea typeface="Jost*" pitchFamily="50" charset="-52"/>
              </a:rPr>
              <a:t>)</a:t>
            </a:r>
          </a:p>
          <a:p>
            <a:pPr indent="-720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895350" algn="l"/>
                <a:tab pos="3408363" algn="l"/>
              </a:tabLst>
            </a:pPr>
            <a:r>
              <a:rPr lang="en-US" sz="700" cap="all" dirty="0">
                <a:latin typeface="Century Gothic" panose="020B0502020202020204" pitchFamily="34" charset="0"/>
                <a:ea typeface="Jost*" pitchFamily="50" charset="-52"/>
              </a:rPr>
              <a:t>Express-AT1 @ 56°| </a:t>
            </a:r>
            <a:r>
              <a:rPr lang="ru-RU" sz="700" cap="all" dirty="0">
                <a:latin typeface="Century Gothic" panose="020B0502020202020204" pitchFamily="34" charset="0"/>
                <a:ea typeface="Jost*" pitchFamily="50" charset="-52"/>
              </a:rPr>
              <a:t>БЛОКБАСТЕР </a:t>
            </a:r>
            <a:r>
              <a:rPr lang="en-US" sz="700" cap="all" dirty="0">
                <a:latin typeface="Century Gothic" panose="020B0502020202020204" pitchFamily="34" charset="0"/>
                <a:ea typeface="Jost*" pitchFamily="50" charset="-52"/>
              </a:rPr>
              <a:t>SD </a:t>
            </a:r>
            <a:r>
              <a:rPr lang="ru-RU" sz="700" cap="all" dirty="0">
                <a:latin typeface="Century Gothic" panose="020B0502020202020204" pitchFamily="34" charset="0"/>
                <a:ea typeface="Jost*" pitchFamily="50" charset="-52"/>
              </a:rPr>
              <a:t>(транспондер 25)</a:t>
            </a:r>
          </a:p>
          <a:p>
            <a:pPr indent="-720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895350" algn="l"/>
                <a:tab pos="3408363" algn="l"/>
              </a:tabLst>
            </a:pPr>
            <a:r>
              <a:rPr lang="en-US" sz="700" cap="all" dirty="0">
                <a:latin typeface="Century Gothic" panose="020B0502020202020204" pitchFamily="34" charset="0"/>
                <a:ea typeface="Jost*" pitchFamily="50" charset="-52"/>
              </a:rPr>
              <a:t>Express AT-1 @ 56° | </a:t>
            </a:r>
            <a:r>
              <a:rPr lang="ru-RU" sz="700" cap="all" dirty="0">
                <a:latin typeface="Century Gothic" panose="020B0502020202020204" pitchFamily="34" charset="0"/>
                <a:ea typeface="Jost*" pitchFamily="50" charset="-52"/>
              </a:rPr>
              <a:t>БЛОКБАСТЕР </a:t>
            </a:r>
            <a:r>
              <a:rPr lang="en-US" sz="700" cap="all" dirty="0">
                <a:latin typeface="Century Gothic" panose="020B0502020202020204" pitchFamily="34" charset="0"/>
                <a:ea typeface="Jost*" pitchFamily="50" charset="-52"/>
              </a:rPr>
              <a:t>HD</a:t>
            </a:r>
            <a:r>
              <a:rPr lang="ru-RU" sz="700" cap="all" dirty="0">
                <a:latin typeface="Century Gothic" panose="020B0502020202020204" pitchFamily="34" charset="0"/>
                <a:ea typeface="Jost*" pitchFamily="50" charset="-52"/>
              </a:rPr>
              <a:t> (транспондер </a:t>
            </a:r>
            <a:r>
              <a:rPr lang="en-US" sz="700" cap="all" dirty="0">
                <a:latin typeface="Century Gothic" panose="020B0502020202020204" pitchFamily="34" charset="0"/>
                <a:ea typeface="Jost*" pitchFamily="50" charset="-52"/>
              </a:rPr>
              <a:t>17</a:t>
            </a:r>
            <a:r>
              <a:rPr lang="ru-RU" sz="700" cap="all" dirty="0">
                <a:latin typeface="Century Gothic" panose="020B0502020202020204" pitchFamily="34" charset="0"/>
                <a:ea typeface="Jost*" pitchFamily="50" charset="-52"/>
              </a:rPr>
              <a:t>)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2676019" y="2512233"/>
            <a:ext cx="720000" cy="52539"/>
          </a:xfrm>
          <a:prstGeom prst="rect">
            <a:avLst/>
          </a:prstGeom>
          <a:solidFill>
            <a:srgbClr val="449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061000" y="1907630"/>
            <a:ext cx="2156245" cy="2376370"/>
            <a:chOff x="7990363" y="1989000"/>
            <a:chExt cx="2156245" cy="2376370"/>
          </a:xfrm>
        </p:grpSpPr>
        <p:sp>
          <p:nvSpPr>
            <p:cNvPr id="63" name="Прямоугольник 62"/>
            <p:cNvSpPr/>
            <p:nvPr/>
          </p:nvSpPr>
          <p:spPr>
            <a:xfrm>
              <a:off x="7990363" y="1989000"/>
              <a:ext cx="2156245" cy="7169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96969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016827" y="2178217"/>
              <a:ext cx="2129781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ru-RU" sz="1400" b="1" cap="all" dirty="0">
                  <a:latin typeface="Century Gothic" panose="020B0502020202020204" pitchFamily="34" charset="0"/>
                  <a:ea typeface="Jost* 900 Black" pitchFamily="50" charset="-52"/>
                </a:rPr>
                <a:t>НАШЕ МУЖСКОЕ</a:t>
              </a:r>
              <a:endParaRPr lang="ru-RU" sz="1400" b="1" cap="all" dirty="0">
                <a:latin typeface="Century Gothic" panose="020B0502020202020204" pitchFamily="34" charset="0"/>
                <a:ea typeface="Jost* 600 Semi" pitchFamily="50" charset="-52"/>
              </a:endParaRPr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7990363" y="2701129"/>
              <a:ext cx="2156245" cy="166424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96969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990363" y="2652327"/>
              <a:ext cx="2156245" cy="138499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indent="-720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895350" algn="l"/>
                  <a:tab pos="3408363" algn="l"/>
                </a:tabLst>
              </a:pP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Eutelsat @ 36° | НАШЕ МУЖСКОЕ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 SD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 (Транспондер 7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E36B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)</a:t>
              </a:r>
            </a:p>
            <a:p>
              <a:pPr indent="-720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895350" algn="l"/>
                  <a:tab pos="3408363" algn="l"/>
                </a:tabLst>
              </a:pP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Eutelsat @ 36° | НАШЕ МУЖСКОЕ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 HD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 (Транспондер 34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AMU-1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)</a:t>
              </a:r>
              <a:endParaRPr lang="en-US" sz="700" cap="all" dirty="0">
                <a:latin typeface="Century Gothic" panose="020B0502020202020204" pitchFamily="34" charset="0"/>
                <a:ea typeface="Jost*" pitchFamily="50" charset="-52"/>
              </a:endParaRPr>
            </a:p>
            <a:p>
              <a:pPr indent="-720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895350" algn="l"/>
                  <a:tab pos="3408363" algn="l"/>
                </a:tabLst>
              </a:pP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Express-AT1 @ 56°| 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НАШЕ МУЖСКОЕ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 SD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 (транспондер 25)</a:t>
              </a:r>
            </a:p>
            <a:p>
              <a:pPr indent="-720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895350" algn="l"/>
                  <a:tab pos="3408363" algn="l"/>
                </a:tabLst>
              </a:pP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Express AT-1 @ 56° | 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НАШЕ МУЖСКОЕ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HD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 (транспондер </a:t>
              </a:r>
              <a:r>
                <a:rPr lang="en-US" sz="700" cap="all" dirty="0" smtClean="0">
                  <a:latin typeface="Century Gothic" panose="020B0502020202020204" pitchFamily="34" charset="0"/>
                  <a:ea typeface="Jost*" pitchFamily="50" charset="-52"/>
                </a:rPr>
                <a:t>7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)</a:t>
              </a: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7990363" y="2600244"/>
              <a:ext cx="720000" cy="52539"/>
            </a:xfrm>
            <a:prstGeom prst="rect">
              <a:avLst/>
            </a:prstGeom>
            <a:solidFill>
              <a:srgbClr val="F759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969696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291000" y="4509001"/>
            <a:ext cx="2160001" cy="2086030"/>
            <a:chOff x="691638" y="4509000"/>
            <a:chExt cx="2160001" cy="2114333"/>
          </a:xfrm>
        </p:grpSpPr>
        <p:sp>
          <p:nvSpPr>
            <p:cNvPr id="68" name="Прямоугольник 67"/>
            <p:cNvSpPr/>
            <p:nvPr/>
          </p:nvSpPr>
          <p:spPr>
            <a:xfrm>
              <a:off x="691639" y="4509000"/>
              <a:ext cx="2160000" cy="7169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96969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18104" y="4667439"/>
              <a:ext cx="2129781" cy="31195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ru-RU" sz="1400" b="1" cap="all" dirty="0">
                  <a:latin typeface="Century Gothic" panose="020B0502020202020204" pitchFamily="34" charset="0"/>
                  <a:ea typeface="Jost* 900 Black" pitchFamily="50" charset="-52"/>
                </a:rPr>
                <a:t>ПРО ЛЮБОВЬ</a:t>
              </a:r>
              <a:endParaRPr lang="ru-RU" sz="1400" b="1" cap="all" dirty="0">
                <a:latin typeface="Century Gothic" panose="020B0502020202020204" pitchFamily="34" charset="0"/>
                <a:ea typeface="Jost* 600 Semi" pitchFamily="50" charset="-52"/>
              </a:endParaRP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691639" y="5223559"/>
              <a:ext cx="2160000" cy="121408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96969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91638" y="5186429"/>
              <a:ext cx="2160001" cy="143690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effectLst/>
          </p:spPr>
          <p:txBody>
            <a:bodyPr wrap="square" rtlCol="0">
              <a:spAutoFit/>
            </a:bodyPr>
            <a:lstStyle/>
            <a:p>
              <a:pPr indent="-720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895350" algn="l"/>
                  <a:tab pos="3408363" algn="l"/>
                </a:tabLst>
              </a:pP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Eutelsat @ 36° | 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про Любовь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 SD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 (Транспондер 7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E36B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)</a:t>
              </a:r>
              <a:endParaRPr lang="en-US" sz="700" cap="all" dirty="0">
                <a:latin typeface="Century Gothic" panose="020B0502020202020204" pitchFamily="34" charset="0"/>
                <a:ea typeface="Jost*" pitchFamily="50" charset="-52"/>
              </a:endParaRPr>
            </a:p>
            <a:p>
              <a:pPr indent="-720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895350" algn="l"/>
                  <a:tab pos="3408363" algn="l"/>
                </a:tabLst>
              </a:pP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Eutelsat @ 36° | 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про Любовь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 HD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 (Транспондер 34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AMU-1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)</a:t>
              </a:r>
            </a:p>
            <a:p>
              <a:pPr indent="-720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895350" algn="l"/>
                  <a:tab pos="3408363" algn="l"/>
                </a:tabLst>
              </a:pP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Express-AT1 @ 56°| 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про Любовь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 </a:t>
              </a:r>
              <a:r>
                <a:rPr lang="en-US" sz="700" cap="all" dirty="0" err="1">
                  <a:latin typeface="Century Gothic" panose="020B0502020202020204" pitchFamily="34" charset="0"/>
                  <a:ea typeface="Jost*" pitchFamily="50" charset="-52"/>
                </a:rPr>
                <a:t>sd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 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(транспондер 25)</a:t>
              </a:r>
              <a:endParaRPr lang="en-US" sz="700" cap="all" dirty="0">
                <a:latin typeface="Century Gothic" panose="020B0502020202020204" pitchFamily="34" charset="0"/>
                <a:ea typeface="Jost*" pitchFamily="50" charset="-52"/>
              </a:endParaRPr>
            </a:p>
            <a:p>
              <a:pPr indent="-720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895350" algn="l"/>
                  <a:tab pos="3408363" algn="l"/>
                </a:tabLst>
              </a:pP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Express-AT1 @ 56°| 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про Любовь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 </a:t>
              </a:r>
              <a:r>
                <a:rPr lang="en-US" sz="700" cap="all" dirty="0" err="1">
                  <a:latin typeface="Century Gothic" panose="020B0502020202020204" pitchFamily="34" charset="0"/>
                  <a:ea typeface="Jost*" pitchFamily="50" charset="-52"/>
                </a:rPr>
                <a:t>Hd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 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(транспондер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17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)</a:t>
              </a: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691639" y="5120244"/>
              <a:ext cx="720000" cy="52539"/>
            </a:xfrm>
            <a:prstGeom prst="rect">
              <a:avLst/>
            </a:prstGeom>
            <a:solidFill>
              <a:srgbClr val="B000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969696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676000" y="4509001"/>
            <a:ext cx="2160001" cy="2100819"/>
            <a:chOff x="3577896" y="4509000"/>
            <a:chExt cx="2160001" cy="1988136"/>
          </a:xfrm>
        </p:grpSpPr>
        <p:sp>
          <p:nvSpPr>
            <p:cNvPr id="73" name="Прямоугольник 72"/>
            <p:cNvSpPr/>
            <p:nvPr/>
          </p:nvSpPr>
          <p:spPr>
            <a:xfrm>
              <a:off x="3577897" y="4509000"/>
              <a:ext cx="2160000" cy="7169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96969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604362" y="4667439"/>
              <a:ext cx="1910796" cy="29126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ru-RU" sz="1400" b="1" cap="all" dirty="0">
                  <a:latin typeface="Century Gothic" panose="020B0502020202020204" pitchFamily="34" charset="0"/>
                  <a:ea typeface="Jost* 900 Black" pitchFamily="50" charset="-52"/>
                </a:rPr>
                <a:t>ХИТ</a:t>
              </a:r>
              <a:endParaRPr lang="ru-RU" sz="1400" b="1" cap="all" dirty="0">
                <a:latin typeface="Century Gothic" panose="020B0502020202020204" pitchFamily="34" charset="0"/>
                <a:ea typeface="Jost* 600 Semi" pitchFamily="50" charset="-52"/>
              </a:endParaRP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3577897" y="5223559"/>
              <a:ext cx="2160000" cy="121408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96969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577896" y="5186429"/>
              <a:ext cx="2158123" cy="131070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effectLst/>
          </p:spPr>
          <p:txBody>
            <a:bodyPr wrap="square" rtlCol="0">
              <a:spAutoFit/>
            </a:bodyPr>
            <a:lstStyle/>
            <a:p>
              <a:pPr indent="-720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895350" algn="l"/>
                  <a:tab pos="3408363" algn="l"/>
                </a:tabLst>
              </a:pP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Eutelsat @ 36° | 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ХИТ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 SD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 (Транспондер 7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E36B)</a:t>
              </a:r>
            </a:p>
            <a:p>
              <a:pPr indent="-720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895350" algn="l"/>
                  <a:tab pos="3408363" algn="l"/>
                </a:tabLst>
              </a:pP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Eutelsat @ 36° | ХИТ </a:t>
              </a:r>
              <a:r>
                <a:rPr lang="ru-RU" sz="700" cap="all" dirty="0" err="1">
                  <a:latin typeface="Century Gothic" panose="020B0502020202020204" pitchFamily="34" charset="0"/>
                  <a:ea typeface="Jost*" pitchFamily="50" charset="-52"/>
                </a:rPr>
                <a:t>HD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 (Транспондер 40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AMU-1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)</a:t>
              </a:r>
            </a:p>
            <a:p>
              <a:pPr indent="-720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895350" algn="l"/>
                  <a:tab pos="3408363" algn="l"/>
                </a:tabLst>
              </a:pP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Express-AT1 @ 56°| 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ХИТ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 SD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 (транспондер 25)</a:t>
              </a:r>
            </a:p>
            <a:p>
              <a:pPr indent="-720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895350" algn="l"/>
                  <a:tab pos="3408363" algn="l"/>
                </a:tabLst>
              </a:pP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Express AT-1 @ 56° | 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ХИТ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HD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 (транспондер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17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)</a:t>
              </a:r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3577897" y="5120244"/>
              <a:ext cx="720000" cy="52539"/>
            </a:xfrm>
            <a:prstGeom prst="rect">
              <a:avLst/>
            </a:prstGeom>
            <a:solidFill>
              <a:srgbClr val="B71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B7135D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5061001" y="4511429"/>
            <a:ext cx="2160001" cy="2083602"/>
            <a:chOff x="6479439" y="4511429"/>
            <a:chExt cx="2160001" cy="2219147"/>
          </a:xfrm>
        </p:grpSpPr>
        <p:sp>
          <p:nvSpPr>
            <p:cNvPr id="78" name="Прямоугольник 77"/>
            <p:cNvSpPr/>
            <p:nvPr/>
          </p:nvSpPr>
          <p:spPr>
            <a:xfrm>
              <a:off x="6479440" y="4511429"/>
              <a:ext cx="2160000" cy="7169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96969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505905" y="4669867"/>
              <a:ext cx="1871467" cy="32779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ru-RU" sz="1400" b="1" cap="all" dirty="0">
                  <a:latin typeface="Century Gothic" panose="020B0502020202020204" pitchFamily="34" charset="0"/>
                  <a:ea typeface="Jost* 900 Black" pitchFamily="50" charset="-52"/>
                </a:rPr>
                <a:t>КАМЕДИ</a:t>
              </a:r>
              <a:endParaRPr lang="ru-RU" sz="1400" b="1" cap="all" dirty="0">
                <a:latin typeface="Century Gothic" panose="020B0502020202020204" pitchFamily="34" charset="0"/>
                <a:ea typeface="Jost* 600 Semi" pitchFamily="50" charset="-52"/>
              </a:endParaRPr>
            </a:p>
          </p:txBody>
        </p:sp>
        <p:sp>
          <p:nvSpPr>
            <p:cNvPr id="80" name="Прямоугольник 79"/>
            <p:cNvSpPr/>
            <p:nvPr/>
          </p:nvSpPr>
          <p:spPr>
            <a:xfrm>
              <a:off x="6479440" y="5221129"/>
              <a:ext cx="2160000" cy="150944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96969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479439" y="5184000"/>
              <a:ext cx="2113125" cy="147509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effectLst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895350" algn="l"/>
                  <a:tab pos="3408363" algn="l"/>
                </a:tabLst>
              </a:pP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Eutelsat @ 36° | 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камеди </a:t>
              </a:r>
              <a:r>
                <a:rPr lang="en-US" sz="700" cap="all" dirty="0" err="1">
                  <a:latin typeface="Century Gothic" panose="020B0502020202020204" pitchFamily="34" charset="0"/>
                  <a:ea typeface="Jost*" pitchFamily="50" charset="-52"/>
                </a:rPr>
                <a:t>sd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 (Транспондер 7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E36B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)</a:t>
              </a:r>
              <a:endParaRPr lang="en-US" sz="700" cap="all" dirty="0">
                <a:latin typeface="Century Gothic" panose="020B0502020202020204" pitchFamily="34" charset="0"/>
                <a:ea typeface="Jost*" pitchFamily="50" charset="-52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895350" algn="l"/>
                  <a:tab pos="3408363" algn="l"/>
                </a:tabLst>
              </a:pP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Eutelsat @ 36° | 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камеди </a:t>
              </a:r>
              <a:r>
                <a:rPr lang="en-US" sz="700" cap="all" dirty="0" err="1">
                  <a:latin typeface="Century Gothic" panose="020B0502020202020204" pitchFamily="34" charset="0"/>
                  <a:ea typeface="Jost*" pitchFamily="50" charset="-52"/>
                </a:rPr>
                <a:t>Hd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 (Транспондер 34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AMU-1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)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895350" algn="l"/>
                  <a:tab pos="3408363" algn="l"/>
                </a:tabLst>
              </a:pP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Express-AT1 @ 56°| 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камеди </a:t>
              </a:r>
              <a:r>
                <a:rPr lang="en-US" sz="700" cap="all" dirty="0" err="1">
                  <a:latin typeface="Century Gothic" panose="020B0502020202020204" pitchFamily="34" charset="0"/>
                  <a:ea typeface="Jost*" pitchFamily="50" charset="-52"/>
                </a:rPr>
                <a:t>sd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 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(транспондер 25)</a:t>
              </a:r>
              <a:endParaRPr lang="en-US" sz="700" cap="all" dirty="0">
                <a:latin typeface="Century Gothic" panose="020B0502020202020204" pitchFamily="34" charset="0"/>
                <a:ea typeface="Jost*" pitchFamily="50" charset="-52"/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895350" algn="l"/>
                  <a:tab pos="3408363" algn="l"/>
                </a:tabLst>
              </a:pP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Express-AT1 @ 56°| 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камеди </a:t>
              </a:r>
              <a:r>
                <a:rPr lang="en-US" sz="700" cap="all" dirty="0" err="1">
                  <a:latin typeface="Century Gothic" panose="020B0502020202020204" pitchFamily="34" charset="0"/>
                  <a:ea typeface="Jost*" pitchFamily="50" charset="-52"/>
                </a:rPr>
                <a:t>Hd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 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(транспондер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17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)</a:t>
              </a:r>
            </a:p>
          </p:txBody>
        </p:sp>
        <p:sp>
          <p:nvSpPr>
            <p:cNvPr id="82" name="Прямоугольник 81"/>
            <p:cNvSpPr/>
            <p:nvPr/>
          </p:nvSpPr>
          <p:spPr>
            <a:xfrm>
              <a:off x="6479440" y="5122673"/>
              <a:ext cx="720000" cy="525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969696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86" name="Рисунок 85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000" y="1657745"/>
            <a:ext cx="174787" cy="241255"/>
          </a:xfrm>
          <a:prstGeom prst="rect">
            <a:avLst/>
          </a:prstGeom>
        </p:spPr>
      </p:pic>
      <p:grpSp>
        <p:nvGrpSpPr>
          <p:cNvPr id="59" name="Группа 58"/>
          <p:cNvGrpSpPr/>
          <p:nvPr/>
        </p:nvGrpSpPr>
        <p:grpSpPr>
          <a:xfrm>
            <a:off x="7446001" y="2619000"/>
            <a:ext cx="2160000" cy="1755000"/>
            <a:chOff x="691639" y="239276"/>
            <a:chExt cx="2160000" cy="1755379"/>
          </a:xfrm>
        </p:grpSpPr>
        <p:sp>
          <p:nvSpPr>
            <p:cNvPr id="60" name="Прямоугольник 59"/>
            <p:cNvSpPr/>
            <p:nvPr/>
          </p:nvSpPr>
          <p:spPr>
            <a:xfrm>
              <a:off x="691639" y="239276"/>
              <a:ext cx="2160000" cy="175537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96969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8104" y="397753"/>
              <a:ext cx="2129781" cy="3078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400" b="1" cap="all" dirty="0" smtClean="0">
                  <a:latin typeface="Century Gothic" panose="020B0502020202020204" pitchFamily="34" charset="0"/>
                  <a:ea typeface="Jost* 900 Black" pitchFamily="50" charset="-52"/>
                </a:rPr>
                <a:t>S c r e a m </a:t>
              </a:r>
              <a:endParaRPr lang="ru-RU" sz="1400" b="1" cap="all" dirty="0">
                <a:latin typeface="Century Gothic" panose="020B0502020202020204" pitchFamily="34" charset="0"/>
                <a:ea typeface="Jost* 600 Semi" pitchFamily="50" charset="-52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1639" y="914274"/>
              <a:ext cx="2156245" cy="73882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indent="-720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895350" algn="l"/>
                  <a:tab pos="3408363" algn="l"/>
                </a:tabLst>
              </a:pP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Eutelsat @ 36° | </a:t>
              </a:r>
              <a:r>
                <a:rPr lang="en-US" sz="700" cap="all" dirty="0" smtClean="0">
                  <a:latin typeface="Century Gothic" panose="020B0502020202020204" pitchFamily="34" charset="0"/>
                  <a:ea typeface="Jost*" pitchFamily="50" charset="-52"/>
                </a:rPr>
                <a:t>scream</a:t>
              </a:r>
              <a:r>
                <a:rPr lang="ru-RU" sz="700" cap="all" dirty="0" smtClean="0">
                  <a:latin typeface="Century Gothic" panose="020B0502020202020204" pitchFamily="34" charset="0"/>
                  <a:ea typeface="Jost*" pitchFamily="50" charset="-52"/>
                </a:rPr>
                <a:t>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SD </a:t>
              </a:r>
              <a:endParaRPr lang="en-US" sz="700" cap="all" dirty="0" smtClean="0">
                <a:latin typeface="Century Gothic" panose="020B0502020202020204" pitchFamily="34" charset="0"/>
                <a:ea typeface="Jost*" pitchFamily="50" charset="-52"/>
              </a:endParaRPr>
            </a:p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sz="700" cap="all" dirty="0" smtClean="0">
                  <a:latin typeface="Century Gothic" panose="020B0502020202020204" pitchFamily="34" charset="0"/>
                  <a:ea typeface="Jost*" pitchFamily="50" charset="-52"/>
                </a:rPr>
                <a:t>(Транспондер</a:t>
              </a:r>
              <a:r>
                <a:rPr lang="en-US" sz="700" cap="all" dirty="0" smtClean="0">
                  <a:latin typeface="Century Gothic" panose="020B0502020202020204" pitchFamily="34" charset="0"/>
                  <a:ea typeface="Jost*" pitchFamily="50" charset="-52"/>
                </a:rPr>
                <a:t> </a:t>
              </a:r>
              <a:r>
                <a:rPr lang="ru-RU" sz="700" cap="all" dirty="0" smtClean="0">
                  <a:latin typeface="Century Gothic" panose="020B0502020202020204" pitchFamily="34" charset="0"/>
                  <a:ea typeface="Jost*" pitchFamily="50" charset="-52"/>
                </a:rPr>
                <a:t>21</a:t>
              </a:r>
              <a:r>
                <a:rPr lang="en-US" sz="700" cap="all" dirty="0" smtClean="0">
                  <a:latin typeface="Century Gothic" panose="020B0502020202020204" pitchFamily="34" charset="0"/>
                  <a:ea typeface="Jost*" pitchFamily="50" charset="-52"/>
                </a:rPr>
                <a:t>)</a:t>
              </a:r>
              <a:endParaRPr lang="ru-RU" sz="700" cap="all" dirty="0">
                <a:latin typeface="Century Gothic" panose="020B0502020202020204" pitchFamily="34" charset="0"/>
                <a:ea typeface="Jost*" pitchFamily="50" charset="-52"/>
              </a:endParaRPr>
            </a:p>
            <a:p>
              <a:pPr indent="-720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895350" algn="l"/>
                  <a:tab pos="3408363" algn="l"/>
                </a:tabLst>
              </a:pPr>
              <a:r>
                <a:rPr lang="en-US" sz="700" cap="all" dirty="0" smtClean="0">
                  <a:latin typeface="Century Gothic" panose="020B0502020202020204" pitchFamily="34" charset="0"/>
                  <a:ea typeface="Jost*" pitchFamily="50" charset="-52"/>
                </a:rPr>
                <a:t>Express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AT-1 @ 56° | scream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SD </a:t>
              </a:r>
              <a:r>
                <a:rPr lang="ru-RU" sz="700" cap="all" dirty="0" smtClean="0">
                  <a:latin typeface="Century Gothic" panose="020B0502020202020204" pitchFamily="34" charset="0"/>
                  <a:ea typeface="Jost*" pitchFamily="50" charset="-52"/>
                </a:rPr>
                <a:t>(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транспондер </a:t>
              </a:r>
              <a:r>
                <a:rPr lang="en-US" sz="700" cap="all" dirty="0" smtClean="0">
                  <a:latin typeface="Century Gothic" panose="020B0502020202020204" pitchFamily="34" charset="0"/>
                  <a:ea typeface="Jost*" pitchFamily="50" charset="-52"/>
                </a:rPr>
                <a:t>11</a:t>
              </a:r>
              <a:r>
                <a:rPr lang="ru-RU" sz="700" cap="all" dirty="0" smtClean="0">
                  <a:latin typeface="Century Gothic" panose="020B0502020202020204" pitchFamily="34" charset="0"/>
                  <a:ea typeface="Jost*" pitchFamily="50" charset="-52"/>
                </a:rPr>
                <a:t>)</a:t>
              </a:r>
              <a:endParaRPr lang="en-US" sz="700" cap="all" dirty="0">
                <a:latin typeface="Century Gothic" panose="020B0502020202020204" pitchFamily="34" charset="0"/>
                <a:ea typeface="Jost*" pitchFamily="50" charset="-52"/>
              </a:endParaRPr>
            </a:p>
          </p:txBody>
        </p:sp>
        <p:sp>
          <p:nvSpPr>
            <p:cNvPr id="83" name="Прямоугольник 82"/>
            <p:cNvSpPr/>
            <p:nvPr/>
          </p:nvSpPr>
          <p:spPr>
            <a:xfrm>
              <a:off x="691639" y="850520"/>
              <a:ext cx="720000" cy="52539"/>
            </a:xfrm>
            <a:prstGeom prst="rect">
              <a:avLst/>
            </a:prstGeom>
            <a:solidFill>
              <a:srgbClr val="FF0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969696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9831001" y="2619001"/>
            <a:ext cx="2160000" cy="1755000"/>
            <a:chOff x="691639" y="233612"/>
            <a:chExt cx="2160000" cy="1755378"/>
          </a:xfrm>
        </p:grpSpPr>
        <p:sp>
          <p:nvSpPr>
            <p:cNvPr id="87" name="Прямоугольник 86"/>
            <p:cNvSpPr/>
            <p:nvPr/>
          </p:nvSpPr>
          <p:spPr>
            <a:xfrm>
              <a:off x="691639" y="233612"/>
              <a:ext cx="2160000" cy="175537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96969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18104" y="392088"/>
              <a:ext cx="2129781" cy="3078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ru-RU" sz="1400" b="1" cap="all" dirty="0" smtClean="0">
                  <a:latin typeface="Century Gothic" panose="020B0502020202020204" pitchFamily="34" charset="0"/>
                  <a:ea typeface="Jost* 600 Semi" pitchFamily="50" charset="-52"/>
                </a:rPr>
                <a:t>ЛАВСТОРИ</a:t>
              </a:r>
              <a:endParaRPr lang="ru-RU" sz="1400" b="1" cap="all" dirty="0">
                <a:latin typeface="Century Gothic" panose="020B0502020202020204" pitchFamily="34" charset="0"/>
                <a:ea typeface="Jost* 600 Semi" pitchFamily="50" charset="-52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91639" y="908609"/>
              <a:ext cx="2156245" cy="106205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indent="-720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895350" algn="l"/>
                  <a:tab pos="3408363" algn="l"/>
                </a:tabLst>
              </a:pP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Eutelsat @ 36° | </a:t>
              </a:r>
              <a:r>
                <a:rPr lang="ru-RU" sz="700" cap="all" dirty="0" smtClean="0">
                  <a:latin typeface="Century Gothic" panose="020B0502020202020204" pitchFamily="34" charset="0"/>
                  <a:ea typeface="Jost*" pitchFamily="50" charset="-52"/>
                </a:rPr>
                <a:t>ЛАВСТОРИ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SD </a:t>
              </a:r>
              <a:endParaRPr lang="en-US" sz="700" cap="all" dirty="0" smtClean="0">
                <a:latin typeface="Century Gothic" panose="020B0502020202020204" pitchFamily="34" charset="0"/>
                <a:ea typeface="Jost*" pitchFamily="50" charset="-52"/>
              </a:endParaRPr>
            </a:p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sz="700" cap="all" dirty="0" smtClean="0">
                  <a:latin typeface="Century Gothic" panose="020B0502020202020204" pitchFamily="34" charset="0"/>
                  <a:ea typeface="Jost*" pitchFamily="50" charset="-52"/>
                </a:rPr>
                <a:t>(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Транспондер </a:t>
              </a:r>
              <a:r>
                <a:rPr lang="ru-RU" sz="700" cap="all" dirty="0" smtClean="0">
                  <a:latin typeface="Century Gothic" panose="020B0502020202020204" pitchFamily="34" charset="0"/>
                  <a:ea typeface="Jost*" pitchFamily="50" charset="-52"/>
                </a:rPr>
                <a:t>31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 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AMU1</a:t>
              </a:r>
              <a:r>
                <a:rPr lang="en-US" sz="700" cap="all" dirty="0" smtClean="0">
                  <a:latin typeface="Century Gothic" panose="020B0502020202020204" pitchFamily="34" charset="0"/>
                  <a:ea typeface="Jost*" pitchFamily="50" charset="-52"/>
                </a:rPr>
                <a:t>)</a:t>
              </a:r>
              <a:endParaRPr lang="ru-RU" sz="700" cap="all" dirty="0" smtClean="0">
                <a:latin typeface="Century Gothic" panose="020B0502020202020204" pitchFamily="34" charset="0"/>
                <a:ea typeface="Jost*" pitchFamily="50" charset="-52"/>
              </a:endParaRPr>
            </a:p>
            <a:p>
              <a:pPr>
                <a:lnSpc>
                  <a:spcPct val="150000"/>
                </a:lnSpc>
                <a:tabLst>
                  <a:tab pos="895350" algn="l"/>
                  <a:tab pos="3408363" algn="l"/>
                </a:tabLst>
              </a:pPr>
              <a:r>
                <a:rPr lang="ru-RU" sz="700" cap="all" dirty="0" smtClean="0">
                  <a:latin typeface="Century Gothic" panose="020B0502020202020204" pitchFamily="34" charset="0"/>
                  <a:ea typeface="Jost*" pitchFamily="50" charset="-52"/>
                </a:rPr>
                <a:t>• </a:t>
              </a:r>
              <a:r>
                <a:rPr lang="en-US" sz="700" cap="all" dirty="0" smtClean="0">
                  <a:latin typeface="Century Gothic" panose="020B0502020202020204" pitchFamily="34" charset="0"/>
                  <a:ea typeface="Jost*" pitchFamily="50" charset="-52"/>
                </a:rPr>
                <a:t>Eutelsat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@ 36° | 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ЛАВСТОРИ </a:t>
              </a:r>
              <a:r>
                <a:rPr lang="en-US" sz="700" cap="all" dirty="0" smtClean="0">
                  <a:latin typeface="Century Gothic" panose="020B0502020202020204" pitchFamily="34" charset="0"/>
                  <a:ea typeface="Jost*" pitchFamily="50" charset="-52"/>
                </a:rPr>
                <a:t>HD</a:t>
              </a:r>
              <a:r>
                <a:rPr lang="ru-RU" sz="700" cap="all" dirty="0" smtClean="0">
                  <a:latin typeface="Century Gothic" panose="020B0502020202020204" pitchFamily="34" charset="0"/>
                  <a:ea typeface="Jost*" pitchFamily="50" charset="-52"/>
                </a:rPr>
                <a:t> </a:t>
              </a:r>
              <a:br>
                <a:rPr lang="ru-RU" sz="700" cap="all" dirty="0" smtClean="0">
                  <a:latin typeface="Century Gothic" panose="020B0502020202020204" pitchFamily="34" charset="0"/>
                  <a:ea typeface="Jost*" pitchFamily="50" charset="-52"/>
                </a:rPr>
              </a:b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(Транспондер </a:t>
              </a:r>
              <a:r>
                <a:rPr lang="ru-RU" sz="700" cap="all" dirty="0" smtClean="0">
                  <a:latin typeface="Century Gothic" panose="020B0502020202020204" pitchFamily="34" charset="0"/>
                  <a:ea typeface="Jost*" pitchFamily="50" charset="-52"/>
                </a:rPr>
                <a:t>2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AMU-1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)</a:t>
              </a:r>
              <a:endParaRPr lang="en-US" sz="700" cap="all" dirty="0">
                <a:latin typeface="Century Gothic" panose="020B0502020202020204" pitchFamily="34" charset="0"/>
                <a:ea typeface="Jost*" pitchFamily="50" charset="-52"/>
              </a:endParaRPr>
            </a:p>
            <a:p>
              <a:pPr indent="-72000">
                <a:lnSpc>
                  <a:spcPct val="150000"/>
                </a:lnSpc>
                <a:buFont typeface="Arial" panose="020B0604020202020204" pitchFamily="34" charset="0"/>
                <a:buChar char="•"/>
                <a:tabLst>
                  <a:tab pos="895350" algn="l"/>
                  <a:tab pos="3408363" algn="l"/>
                </a:tabLst>
              </a:pPr>
              <a:r>
                <a:rPr lang="en-US" sz="700" cap="all" dirty="0" smtClean="0">
                  <a:latin typeface="Century Gothic" panose="020B0502020202020204" pitchFamily="34" charset="0"/>
                  <a:ea typeface="Jost*" pitchFamily="50" charset="-52"/>
                </a:rPr>
                <a:t>Express </a:t>
              </a:r>
              <a:r>
                <a:rPr lang="en-US" sz="700" cap="all" dirty="0">
                  <a:latin typeface="Century Gothic" panose="020B0502020202020204" pitchFamily="34" charset="0"/>
                  <a:ea typeface="Jost*" pitchFamily="50" charset="-52"/>
                </a:rPr>
                <a:t>AT-1 @ 56° | </a:t>
              </a:r>
              <a:r>
                <a:rPr lang="ru-RU" sz="700" cap="all" dirty="0" smtClean="0">
                  <a:latin typeface="Century Gothic" panose="020B0502020202020204" pitchFamily="34" charset="0"/>
                  <a:ea typeface="Jost*" pitchFamily="50" charset="-52"/>
                </a:rPr>
                <a:t>ЛАВСТОРИ </a:t>
              </a:r>
              <a:r>
                <a:rPr lang="en-US" sz="700" cap="all" dirty="0" smtClean="0">
                  <a:latin typeface="Century Gothic" panose="020B0502020202020204" pitchFamily="34" charset="0"/>
                  <a:ea typeface="Jost*" pitchFamily="50" charset="-52"/>
                </a:rPr>
                <a:t>HD </a:t>
              </a:r>
              <a:r>
                <a:rPr lang="ru-RU" sz="700" cap="all" dirty="0" smtClean="0">
                  <a:latin typeface="Century Gothic" panose="020B0502020202020204" pitchFamily="34" charset="0"/>
                  <a:ea typeface="Jost*" pitchFamily="50" charset="-52"/>
                </a:rPr>
                <a:t>(</a:t>
              </a:r>
              <a:r>
                <a:rPr lang="ru-RU" sz="700" cap="all" dirty="0">
                  <a:latin typeface="Century Gothic" panose="020B0502020202020204" pitchFamily="34" charset="0"/>
                  <a:ea typeface="Jost*" pitchFamily="50" charset="-52"/>
                </a:rPr>
                <a:t>Транспондер 15</a:t>
              </a:r>
              <a:r>
                <a:rPr lang="ru-RU" sz="700" cap="all" dirty="0" smtClean="0">
                  <a:latin typeface="Century Gothic" panose="020B0502020202020204" pitchFamily="34" charset="0"/>
                  <a:ea typeface="Jost*" pitchFamily="50" charset="-52"/>
                </a:rPr>
                <a:t>)</a:t>
              </a:r>
              <a:endParaRPr lang="en-US" sz="700" cap="all" dirty="0">
                <a:latin typeface="Century Gothic" panose="020B0502020202020204" pitchFamily="34" charset="0"/>
                <a:ea typeface="Jost*" pitchFamily="50" charset="-52"/>
              </a:endParaRPr>
            </a:p>
          </p:txBody>
        </p:sp>
        <p:sp>
          <p:nvSpPr>
            <p:cNvPr id="90" name="Прямоугольник 89"/>
            <p:cNvSpPr/>
            <p:nvPr/>
          </p:nvSpPr>
          <p:spPr>
            <a:xfrm>
              <a:off x="691639" y="844854"/>
              <a:ext cx="720000" cy="5253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969696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91" name="Прямоугольник 90"/>
          <p:cNvSpPr/>
          <p:nvPr/>
        </p:nvSpPr>
        <p:spPr>
          <a:xfrm>
            <a:off x="9841601" y="144000"/>
            <a:ext cx="2160000" cy="237115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9868066" y="302405"/>
            <a:ext cx="212978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1200" b="1" cap="all" dirty="0">
                <a:latin typeface="Century Gothic" panose="020B0502020202020204" pitchFamily="34" charset="0"/>
                <a:ea typeface="Jost* 900 Black" pitchFamily="50" charset="-52"/>
              </a:rPr>
              <a:t>Советская киноклассика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841601" y="818853"/>
            <a:ext cx="2156245" cy="17081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indent="-720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895350" algn="l"/>
                <a:tab pos="3408363" algn="l"/>
              </a:tabLst>
            </a:pPr>
            <a:r>
              <a:rPr lang="en-US" sz="700" cap="all" dirty="0">
                <a:latin typeface="Century Gothic" panose="020B0502020202020204" pitchFamily="34" charset="0"/>
                <a:ea typeface="Jost*" pitchFamily="50" charset="-52"/>
              </a:rPr>
              <a:t>Eutelsat @ 36° | </a:t>
            </a:r>
            <a:r>
              <a:rPr lang="ru-RU" sz="700" cap="all" dirty="0">
                <a:latin typeface="Century Gothic" panose="020B0502020202020204" pitchFamily="34" charset="0"/>
                <a:ea typeface="Jost*" pitchFamily="50" charset="-52"/>
              </a:rPr>
              <a:t>Советская киноклассика </a:t>
            </a:r>
            <a:r>
              <a:rPr lang="en-US" sz="700" cap="all" dirty="0">
                <a:latin typeface="Century Gothic" panose="020B0502020202020204" pitchFamily="34" charset="0"/>
                <a:ea typeface="Jost*" pitchFamily="50" charset="-52"/>
              </a:rPr>
              <a:t>SD </a:t>
            </a:r>
            <a:r>
              <a:rPr lang="ru-RU" sz="700" cap="all" dirty="0" smtClean="0">
                <a:latin typeface="Century Gothic" panose="020B0502020202020204" pitchFamily="34" charset="0"/>
                <a:ea typeface="Jost*" pitchFamily="50" charset="-52"/>
              </a:rPr>
              <a:t/>
            </a:r>
            <a:br>
              <a:rPr lang="ru-RU" sz="700" cap="all" dirty="0" smtClean="0">
                <a:latin typeface="Century Gothic" panose="020B0502020202020204" pitchFamily="34" charset="0"/>
                <a:ea typeface="Jost*" pitchFamily="50" charset="-52"/>
              </a:rPr>
            </a:br>
            <a:r>
              <a:rPr lang="ru-RU" sz="700" cap="all" dirty="0" smtClean="0">
                <a:latin typeface="Century Gothic" panose="020B0502020202020204" pitchFamily="34" charset="0"/>
                <a:ea typeface="Jost*" pitchFamily="50" charset="-52"/>
              </a:rPr>
              <a:t>(</a:t>
            </a:r>
            <a:r>
              <a:rPr lang="ru-RU" sz="700" cap="all" dirty="0">
                <a:latin typeface="Century Gothic" panose="020B0502020202020204" pitchFamily="34" charset="0"/>
                <a:ea typeface="Jost*" pitchFamily="50" charset="-52"/>
              </a:rPr>
              <a:t>Транспондер № 21 </a:t>
            </a:r>
            <a:r>
              <a:rPr lang="en-US" sz="700" cap="all" dirty="0">
                <a:latin typeface="Century Gothic" panose="020B0502020202020204" pitchFamily="34" charset="0"/>
                <a:ea typeface="Jost*" pitchFamily="50" charset="-52"/>
              </a:rPr>
              <a:t>AMU-1</a:t>
            </a:r>
            <a:r>
              <a:rPr lang="en-US" sz="700" cap="all" dirty="0" smtClean="0">
                <a:latin typeface="Century Gothic" panose="020B0502020202020204" pitchFamily="34" charset="0"/>
                <a:ea typeface="Jost*" pitchFamily="50" charset="-52"/>
              </a:rPr>
              <a:t>)</a:t>
            </a:r>
            <a:endParaRPr lang="ru-RU" sz="700" cap="all" dirty="0" smtClean="0">
              <a:latin typeface="Century Gothic" panose="020B0502020202020204" pitchFamily="34" charset="0"/>
              <a:ea typeface="Jost*" pitchFamily="50" charset="-52"/>
            </a:endParaRPr>
          </a:p>
          <a:p>
            <a:pPr>
              <a:lnSpc>
                <a:spcPct val="150000"/>
              </a:lnSpc>
              <a:tabLst>
                <a:tab pos="895350" algn="l"/>
                <a:tab pos="3408363" algn="l"/>
              </a:tabLst>
            </a:pPr>
            <a:r>
              <a:rPr lang="ru-RU" sz="700" cap="all" dirty="0" smtClean="0">
                <a:latin typeface="Century Gothic" panose="020B0502020202020204" pitchFamily="34" charset="0"/>
                <a:ea typeface="Jost*" pitchFamily="50" charset="-52"/>
              </a:rPr>
              <a:t>• </a:t>
            </a:r>
            <a:r>
              <a:rPr lang="en-US" sz="700" cap="all" dirty="0" smtClean="0">
                <a:latin typeface="Century Gothic" panose="020B0502020202020204" pitchFamily="34" charset="0"/>
                <a:ea typeface="Jost*" pitchFamily="50" charset="-52"/>
              </a:rPr>
              <a:t>Eutelsat </a:t>
            </a:r>
            <a:r>
              <a:rPr lang="en-US" sz="700" cap="all" dirty="0">
                <a:latin typeface="Century Gothic" panose="020B0502020202020204" pitchFamily="34" charset="0"/>
                <a:ea typeface="Jost*" pitchFamily="50" charset="-52"/>
              </a:rPr>
              <a:t>@ 36° | </a:t>
            </a:r>
            <a:r>
              <a:rPr lang="ru-RU" sz="700" cap="all" dirty="0">
                <a:latin typeface="Century Gothic" panose="020B0502020202020204" pitchFamily="34" charset="0"/>
                <a:ea typeface="Jost*" pitchFamily="50" charset="-52"/>
              </a:rPr>
              <a:t>Советская киноклассика </a:t>
            </a:r>
            <a:r>
              <a:rPr lang="en-US" sz="700" cap="all" dirty="0" smtClean="0">
                <a:latin typeface="Century Gothic" panose="020B0502020202020204" pitchFamily="34" charset="0"/>
                <a:ea typeface="Jost*" pitchFamily="50" charset="-52"/>
              </a:rPr>
              <a:t>HD</a:t>
            </a:r>
            <a:r>
              <a:rPr lang="ru-RU" sz="700" cap="all" dirty="0" smtClean="0">
                <a:latin typeface="Century Gothic" panose="020B0502020202020204" pitchFamily="34" charset="0"/>
                <a:ea typeface="Jost*" pitchFamily="50" charset="-52"/>
              </a:rPr>
              <a:t> </a:t>
            </a:r>
            <a:br>
              <a:rPr lang="ru-RU" sz="700" cap="all" dirty="0" smtClean="0">
                <a:latin typeface="Century Gothic" panose="020B0502020202020204" pitchFamily="34" charset="0"/>
                <a:ea typeface="Jost*" pitchFamily="50" charset="-52"/>
              </a:rPr>
            </a:br>
            <a:r>
              <a:rPr lang="ru-RU" sz="700" cap="all" dirty="0" smtClean="0">
                <a:latin typeface="Century Gothic" panose="020B0502020202020204" pitchFamily="34" charset="0"/>
                <a:ea typeface="Jost*" pitchFamily="50" charset="-52"/>
              </a:rPr>
              <a:t>(Транспондер № 3 </a:t>
            </a:r>
            <a:r>
              <a:rPr lang="en-US" sz="700" cap="all" dirty="0" smtClean="0">
                <a:latin typeface="Century Gothic" panose="020B0502020202020204" pitchFamily="34" charset="0"/>
                <a:ea typeface="Jost*" pitchFamily="50" charset="-52"/>
              </a:rPr>
              <a:t>E36B</a:t>
            </a:r>
            <a:r>
              <a:rPr lang="ru-RU" sz="700" cap="all" dirty="0" smtClean="0">
                <a:latin typeface="Century Gothic" panose="020B0502020202020204" pitchFamily="34" charset="0"/>
                <a:ea typeface="Jost*" pitchFamily="50" charset="-52"/>
              </a:rPr>
              <a:t>)</a:t>
            </a:r>
            <a:endParaRPr lang="en-US" sz="700" cap="all" dirty="0">
              <a:latin typeface="Century Gothic" panose="020B0502020202020204" pitchFamily="34" charset="0"/>
              <a:ea typeface="Jost*" pitchFamily="50" charset="-52"/>
            </a:endParaRPr>
          </a:p>
          <a:p>
            <a:pPr indent="-720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895350" algn="l"/>
                <a:tab pos="3408363" algn="l"/>
              </a:tabLst>
            </a:pPr>
            <a:r>
              <a:rPr lang="en-US" sz="700" cap="all" dirty="0" smtClean="0">
                <a:latin typeface="Century Gothic" panose="020B0502020202020204" pitchFamily="34" charset="0"/>
                <a:ea typeface="Jost*" pitchFamily="50" charset="-52"/>
              </a:rPr>
              <a:t>Express </a:t>
            </a:r>
            <a:r>
              <a:rPr lang="en-US" sz="700" cap="all" dirty="0">
                <a:latin typeface="Century Gothic" panose="020B0502020202020204" pitchFamily="34" charset="0"/>
                <a:ea typeface="Jost*" pitchFamily="50" charset="-52"/>
              </a:rPr>
              <a:t>AT-1 @ 56° | </a:t>
            </a:r>
            <a:r>
              <a:rPr lang="ru-RU" sz="700" cap="all" dirty="0">
                <a:latin typeface="Century Gothic" panose="020B0502020202020204" pitchFamily="34" charset="0"/>
                <a:ea typeface="Jost*" pitchFamily="50" charset="-52"/>
              </a:rPr>
              <a:t>Советская киноклассика </a:t>
            </a:r>
            <a:r>
              <a:rPr lang="en-US" sz="700" cap="all" dirty="0">
                <a:latin typeface="Century Gothic" panose="020B0502020202020204" pitchFamily="34" charset="0"/>
                <a:ea typeface="Jost*" pitchFamily="50" charset="-52"/>
              </a:rPr>
              <a:t>SD </a:t>
            </a:r>
            <a:r>
              <a:rPr lang="ru-RU" sz="700" cap="all" dirty="0" smtClean="0">
                <a:latin typeface="Century Gothic" panose="020B0502020202020204" pitchFamily="34" charset="0"/>
                <a:ea typeface="Jost*" pitchFamily="50" charset="-52"/>
              </a:rPr>
              <a:t>(</a:t>
            </a:r>
            <a:r>
              <a:rPr lang="ru-RU" sz="700" cap="all" dirty="0">
                <a:latin typeface="Century Gothic" panose="020B0502020202020204" pitchFamily="34" charset="0"/>
                <a:ea typeface="Jost*" pitchFamily="50" charset="-52"/>
              </a:rPr>
              <a:t>Транспондер №</a:t>
            </a:r>
            <a:r>
              <a:rPr lang="ru-RU" sz="700" cap="all" dirty="0" smtClean="0">
                <a:latin typeface="Century Gothic" panose="020B0502020202020204" pitchFamily="34" charset="0"/>
                <a:ea typeface="Jost*" pitchFamily="50" charset="-52"/>
              </a:rPr>
              <a:t>35)</a:t>
            </a:r>
          </a:p>
          <a:p>
            <a:pPr indent="-720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895350" algn="l"/>
                <a:tab pos="3408363" algn="l"/>
              </a:tabLst>
            </a:pPr>
            <a:r>
              <a:rPr lang="en-US" sz="700" cap="all" dirty="0" smtClean="0">
                <a:latin typeface="Century Gothic" panose="020B0502020202020204" pitchFamily="34" charset="0"/>
                <a:ea typeface="Jost*" pitchFamily="50" charset="-52"/>
              </a:rPr>
              <a:t>Express </a:t>
            </a:r>
            <a:r>
              <a:rPr lang="en-US" sz="700" cap="all" dirty="0">
                <a:latin typeface="Century Gothic" panose="020B0502020202020204" pitchFamily="34" charset="0"/>
                <a:ea typeface="Jost*" pitchFamily="50" charset="-52"/>
              </a:rPr>
              <a:t>AT-1 @ 56° | </a:t>
            </a:r>
            <a:r>
              <a:rPr lang="ru-RU" sz="700" cap="all" dirty="0">
                <a:latin typeface="Century Gothic" panose="020B0502020202020204" pitchFamily="34" charset="0"/>
                <a:ea typeface="Jost*" pitchFamily="50" charset="-52"/>
              </a:rPr>
              <a:t>Советская </a:t>
            </a:r>
            <a:r>
              <a:rPr lang="ru-RU" sz="700" cap="all" dirty="0" smtClean="0">
                <a:latin typeface="Century Gothic" panose="020B0502020202020204" pitchFamily="34" charset="0"/>
                <a:ea typeface="Jost*" pitchFamily="50" charset="-52"/>
              </a:rPr>
              <a:t>киноклассика </a:t>
            </a:r>
            <a:r>
              <a:rPr lang="en-US" sz="700" cap="all" dirty="0" smtClean="0">
                <a:latin typeface="Century Gothic" panose="020B0502020202020204" pitchFamily="34" charset="0"/>
                <a:ea typeface="Jost*" pitchFamily="50" charset="-52"/>
              </a:rPr>
              <a:t>HD</a:t>
            </a:r>
            <a:r>
              <a:rPr lang="ru-RU" sz="700" cap="all" dirty="0" smtClean="0">
                <a:latin typeface="Century Gothic" panose="020B0502020202020204" pitchFamily="34" charset="0"/>
                <a:ea typeface="Jost*" pitchFamily="50" charset="-52"/>
              </a:rPr>
              <a:t> (</a:t>
            </a:r>
            <a:r>
              <a:rPr lang="ru-RU" sz="700" cap="all" dirty="0">
                <a:latin typeface="Century Gothic" panose="020B0502020202020204" pitchFamily="34" charset="0"/>
                <a:ea typeface="Jost*" pitchFamily="50" charset="-52"/>
              </a:rPr>
              <a:t>Транспондер № 17)</a:t>
            </a:r>
            <a:endParaRPr lang="en-US" sz="700" cap="all" dirty="0"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9841601" y="755112"/>
            <a:ext cx="720000" cy="52528"/>
          </a:xfrm>
          <a:prstGeom prst="rect">
            <a:avLst/>
          </a:prstGeom>
          <a:solidFill>
            <a:srgbClr val="0AC6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  <a:latin typeface="Century Gothic" panose="020B0502020202020204" pitchFamily="34" charset="0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7445999" y="4509001"/>
            <a:ext cx="2160000" cy="18101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  <a:latin typeface="Century Gothic" panose="020B0502020202020204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472464" y="4722596"/>
            <a:ext cx="2129781" cy="30777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1400" b="1" cap="all" dirty="0" smtClean="0">
                <a:latin typeface="Century Gothic" panose="020B0502020202020204" pitchFamily="34" charset="0"/>
                <a:ea typeface="Jost* 900 Black" pitchFamily="50" charset="-52"/>
              </a:rPr>
              <a:t>ДЕНЬ ПОБЕДЫ</a:t>
            </a:r>
            <a:r>
              <a:rPr lang="en-US" sz="1400" b="1" cap="all" dirty="0" smtClean="0">
                <a:latin typeface="Century Gothic" panose="020B0502020202020204" pitchFamily="34" charset="0"/>
                <a:ea typeface="Jost* 900 Black" pitchFamily="50" charset="-52"/>
              </a:rPr>
              <a:t> </a:t>
            </a:r>
            <a:endParaRPr lang="ru-RU" sz="1400" b="1" cap="all" dirty="0">
              <a:latin typeface="Century Gothic" panose="020B0502020202020204" pitchFamily="34" charset="0"/>
              <a:ea typeface="Jost* 600 Semi" pitchFamily="50" charset="-52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445999" y="5239005"/>
            <a:ext cx="2156245" cy="138499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indent="-720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895350" algn="l"/>
                <a:tab pos="3408363" algn="l"/>
              </a:tabLst>
            </a:pPr>
            <a:r>
              <a:rPr lang="en-US" sz="700" cap="all" dirty="0">
                <a:latin typeface="Century Gothic" panose="020B0502020202020204" pitchFamily="34" charset="0"/>
                <a:ea typeface="Jost*" pitchFamily="50" charset="-52"/>
              </a:rPr>
              <a:t>Eutelsat @ 36° | </a:t>
            </a:r>
            <a:r>
              <a:rPr lang="ru-RU" sz="700" cap="all" dirty="0" smtClean="0">
                <a:latin typeface="Century Gothic" panose="020B0502020202020204" pitchFamily="34" charset="0"/>
                <a:ea typeface="Jost*" pitchFamily="50" charset="-52"/>
              </a:rPr>
              <a:t>ДЕНЬ ПОБЕДЫ </a:t>
            </a:r>
            <a:r>
              <a:rPr lang="en-US" sz="700" cap="all" dirty="0" smtClean="0">
                <a:latin typeface="Century Gothic" panose="020B0502020202020204" pitchFamily="34" charset="0"/>
                <a:ea typeface="Jost*" pitchFamily="50" charset="-52"/>
              </a:rPr>
              <a:t>SD </a:t>
            </a:r>
          </a:p>
          <a:p>
            <a:pPr>
              <a:lnSpc>
                <a:spcPct val="150000"/>
              </a:lnSpc>
              <a:tabLst>
                <a:tab pos="895350" algn="l"/>
                <a:tab pos="3408363" algn="l"/>
              </a:tabLst>
            </a:pPr>
            <a:r>
              <a:rPr lang="ru-RU" sz="700" cap="all" dirty="0">
                <a:latin typeface="Century Gothic" panose="020B0502020202020204" pitchFamily="34" charset="0"/>
                <a:ea typeface="Jost*" pitchFamily="50" charset="-52"/>
              </a:rPr>
              <a:t>(Транспондер № 21 </a:t>
            </a:r>
            <a:r>
              <a:rPr lang="en-US" sz="700" cap="all" dirty="0">
                <a:latin typeface="Century Gothic" panose="020B0502020202020204" pitchFamily="34" charset="0"/>
                <a:ea typeface="Jost*" pitchFamily="50" charset="-52"/>
              </a:rPr>
              <a:t>AMU-1</a:t>
            </a:r>
            <a:r>
              <a:rPr lang="en-US" sz="700" cap="all" dirty="0" smtClean="0">
                <a:latin typeface="Century Gothic" panose="020B0502020202020204" pitchFamily="34" charset="0"/>
                <a:ea typeface="Jost*" pitchFamily="50" charset="-52"/>
              </a:rPr>
              <a:t>)</a:t>
            </a:r>
            <a:endParaRPr lang="ru-RU" sz="700" cap="all" dirty="0" smtClean="0">
              <a:latin typeface="Century Gothic" panose="020B0502020202020204" pitchFamily="34" charset="0"/>
              <a:ea typeface="Jost*" pitchFamily="50" charset="-52"/>
            </a:endParaRPr>
          </a:p>
          <a:p>
            <a:pPr>
              <a:lnSpc>
                <a:spcPct val="150000"/>
              </a:lnSpc>
              <a:tabLst>
                <a:tab pos="895350" algn="l"/>
                <a:tab pos="3408363" algn="l"/>
              </a:tabLst>
            </a:pPr>
            <a:r>
              <a:rPr lang="ru-RU" sz="700" cap="all" dirty="0" smtClean="0">
                <a:latin typeface="Century Gothic" panose="020B0502020202020204" pitchFamily="34" charset="0"/>
                <a:ea typeface="Jost*" pitchFamily="50" charset="-52"/>
              </a:rPr>
              <a:t>• </a:t>
            </a:r>
            <a:r>
              <a:rPr lang="en-US" sz="700" cap="all" dirty="0" smtClean="0">
                <a:latin typeface="Century Gothic" panose="020B0502020202020204" pitchFamily="34" charset="0"/>
                <a:ea typeface="Jost*" pitchFamily="50" charset="-52"/>
              </a:rPr>
              <a:t>Eutelsat @ 36° | </a:t>
            </a:r>
            <a:r>
              <a:rPr lang="ru-RU" sz="700" cap="all" dirty="0" smtClean="0">
                <a:latin typeface="Century Gothic" panose="020B0502020202020204" pitchFamily="34" charset="0"/>
                <a:ea typeface="Jost*" pitchFamily="50" charset="-52"/>
              </a:rPr>
              <a:t>ДЕНЬ ПОБЕДЫ </a:t>
            </a:r>
            <a:r>
              <a:rPr lang="en-US" sz="700" cap="all" dirty="0" smtClean="0">
                <a:latin typeface="Century Gothic" panose="020B0502020202020204" pitchFamily="34" charset="0"/>
                <a:ea typeface="Jost*" pitchFamily="50" charset="-52"/>
              </a:rPr>
              <a:t>HD</a:t>
            </a:r>
            <a:r>
              <a:rPr lang="ru-RU" sz="700" cap="all" dirty="0" smtClean="0">
                <a:latin typeface="Century Gothic" panose="020B0502020202020204" pitchFamily="34" charset="0"/>
                <a:ea typeface="Jost*" pitchFamily="50" charset="-52"/>
              </a:rPr>
              <a:t> </a:t>
            </a:r>
            <a:br>
              <a:rPr lang="ru-RU" sz="700" cap="all" dirty="0" smtClean="0">
                <a:latin typeface="Century Gothic" panose="020B0502020202020204" pitchFamily="34" charset="0"/>
                <a:ea typeface="Jost*" pitchFamily="50" charset="-52"/>
              </a:rPr>
            </a:br>
            <a:r>
              <a:rPr lang="ru-RU" sz="700" cap="all" dirty="0" smtClean="0">
                <a:latin typeface="Century Gothic" panose="020B0502020202020204" pitchFamily="34" charset="0"/>
                <a:ea typeface="Jost*" pitchFamily="50" charset="-52"/>
              </a:rPr>
              <a:t>(</a:t>
            </a:r>
            <a:r>
              <a:rPr lang="ru-RU" sz="700" cap="all" dirty="0">
                <a:latin typeface="Century Gothic" panose="020B0502020202020204" pitchFamily="34" charset="0"/>
                <a:ea typeface="Jost*" pitchFamily="50" charset="-52"/>
              </a:rPr>
              <a:t>Транспондер № 3 </a:t>
            </a:r>
            <a:r>
              <a:rPr lang="en-US" sz="700" cap="all" dirty="0">
                <a:latin typeface="Century Gothic" panose="020B0502020202020204" pitchFamily="34" charset="0"/>
                <a:ea typeface="Jost*" pitchFamily="50" charset="-52"/>
              </a:rPr>
              <a:t>E36B</a:t>
            </a:r>
            <a:r>
              <a:rPr lang="ru-RU" sz="700" cap="all" dirty="0" smtClean="0">
                <a:latin typeface="Century Gothic" panose="020B0502020202020204" pitchFamily="34" charset="0"/>
                <a:ea typeface="Jost*" pitchFamily="50" charset="-52"/>
              </a:rPr>
              <a:t>)</a:t>
            </a:r>
          </a:p>
          <a:p>
            <a:pPr>
              <a:lnSpc>
                <a:spcPct val="150000"/>
              </a:lnSpc>
              <a:tabLst>
                <a:tab pos="895350" algn="l"/>
                <a:tab pos="3408363" algn="l"/>
              </a:tabLst>
            </a:pPr>
            <a:r>
              <a:rPr lang="ru-RU" sz="700" cap="all" dirty="0" smtClean="0">
                <a:latin typeface="Century Gothic" panose="020B0502020202020204" pitchFamily="34" charset="0"/>
                <a:ea typeface="Jost*" pitchFamily="50" charset="-52"/>
              </a:rPr>
              <a:t>• </a:t>
            </a:r>
            <a:r>
              <a:rPr lang="en-US" sz="700" cap="all" dirty="0" smtClean="0">
                <a:latin typeface="Century Gothic" panose="020B0502020202020204" pitchFamily="34" charset="0"/>
                <a:ea typeface="Jost*" pitchFamily="50" charset="-52"/>
              </a:rPr>
              <a:t>Express </a:t>
            </a:r>
            <a:r>
              <a:rPr lang="en-US" sz="700" cap="all" dirty="0">
                <a:latin typeface="Century Gothic" panose="020B0502020202020204" pitchFamily="34" charset="0"/>
                <a:ea typeface="Jost*" pitchFamily="50" charset="-52"/>
              </a:rPr>
              <a:t>AT-1 @ 56</a:t>
            </a:r>
            <a:r>
              <a:rPr lang="en-US" sz="700" cap="all" dirty="0" smtClean="0">
                <a:latin typeface="Century Gothic" panose="020B0502020202020204" pitchFamily="34" charset="0"/>
                <a:ea typeface="Jost*" pitchFamily="50" charset="-52"/>
              </a:rPr>
              <a:t>°</a:t>
            </a:r>
            <a:r>
              <a:rPr lang="ru-RU" sz="700" cap="all" dirty="0" smtClean="0"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en-US" sz="700" cap="all" dirty="0">
                <a:latin typeface="Century Gothic" panose="020B0502020202020204" pitchFamily="34" charset="0"/>
                <a:ea typeface="Jost*" pitchFamily="50" charset="-52"/>
              </a:rPr>
              <a:t>| </a:t>
            </a:r>
            <a:r>
              <a:rPr lang="ru-RU" sz="700" cap="all" dirty="0">
                <a:latin typeface="Century Gothic" panose="020B0502020202020204" pitchFamily="34" charset="0"/>
                <a:ea typeface="Jost*" pitchFamily="50" charset="-52"/>
              </a:rPr>
              <a:t>ДЕНЬ ПОБЕДЫ </a:t>
            </a:r>
            <a:r>
              <a:rPr lang="en-US" sz="700" cap="all" dirty="0" smtClean="0">
                <a:latin typeface="Century Gothic" panose="020B0502020202020204" pitchFamily="34" charset="0"/>
                <a:ea typeface="Jost*" pitchFamily="50" charset="-52"/>
              </a:rPr>
              <a:t>SD</a:t>
            </a:r>
            <a:endParaRPr lang="ru-RU" sz="700" cap="all" dirty="0" smtClean="0">
              <a:latin typeface="Century Gothic" panose="020B0502020202020204" pitchFamily="34" charset="0"/>
              <a:ea typeface="Jost*" pitchFamily="50" charset="-52"/>
            </a:endParaRPr>
          </a:p>
          <a:p>
            <a:pPr>
              <a:lnSpc>
                <a:spcPct val="150000"/>
              </a:lnSpc>
              <a:tabLst>
                <a:tab pos="895350" algn="l"/>
                <a:tab pos="3408363" algn="l"/>
              </a:tabLst>
            </a:pPr>
            <a:r>
              <a:rPr lang="ru-RU" sz="700" cap="all" dirty="0" smtClean="0">
                <a:latin typeface="Century Gothic" panose="020B0502020202020204" pitchFamily="34" charset="0"/>
                <a:ea typeface="Jost*" pitchFamily="50" charset="-52"/>
              </a:rPr>
              <a:t>(</a:t>
            </a:r>
            <a:r>
              <a:rPr lang="ru-RU" sz="700" cap="all" dirty="0">
                <a:latin typeface="Century Gothic" panose="020B0502020202020204" pitchFamily="34" charset="0"/>
                <a:ea typeface="Jost*" pitchFamily="50" charset="-52"/>
              </a:rPr>
              <a:t>Транспондер № 25 (широкий луч</a:t>
            </a:r>
            <a:r>
              <a:rPr lang="ru-RU" sz="700" cap="all" dirty="0" smtClean="0">
                <a:latin typeface="Century Gothic" panose="020B0502020202020204" pitchFamily="34" charset="0"/>
                <a:ea typeface="Jost*" pitchFamily="50" charset="-52"/>
              </a:rPr>
              <a:t>)</a:t>
            </a:r>
          </a:p>
          <a:p>
            <a:pPr>
              <a:lnSpc>
                <a:spcPct val="150000"/>
              </a:lnSpc>
              <a:tabLst>
                <a:tab pos="895350" algn="l"/>
                <a:tab pos="3408363" algn="l"/>
              </a:tabLst>
            </a:pPr>
            <a:r>
              <a:rPr lang="ru-RU" sz="700" cap="all" dirty="0" smtClean="0">
                <a:latin typeface="Century Gothic" panose="020B0502020202020204" pitchFamily="34" charset="0"/>
                <a:ea typeface="Jost*" pitchFamily="50" charset="-52"/>
              </a:rPr>
              <a:t>• </a:t>
            </a:r>
            <a:r>
              <a:rPr lang="en-US" sz="700" cap="all" dirty="0">
                <a:latin typeface="Century Gothic" panose="020B0502020202020204" pitchFamily="34" charset="0"/>
                <a:ea typeface="Jost*" pitchFamily="50" charset="-52"/>
              </a:rPr>
              <a:t>Express AT-1 @ 56°</a:t>
            </a:r>
            <a:r>
              <a:rPr lang="ru-RU" sz="700" cap="all" dirty="0"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en-US" sz="700" cap="all" dirty="0">
                <a:latin typeface="Century Gothic" panose="020B0502020202020204" pitchFamily="34" charset="0"/>
                <a:ea typeface="Jost*" pitchFamily="50" charset="-52"/>
              </a:rPr>
              <a:t>| </a:t>
            </a:r>
            <a:r>
              <a:rPr lang="ru-RU" sz="700" cap="all" dirty="0">
                <a:latin typeface="Century Gothic" panose="020B0502020202020204" pitchFamily="34" charset="0"/>
                <a:ea typeface="Jost*" pitchFamily="50" charset="-52"/>
              </a:rPr>
              <a:t>ДЕНЬ </a:t>
            </a:r>
            <a:r>
              <a:rPr lang="ru-RU" sz="700" cap="all" dirty="0" smtClean="0">
                <a:latin typeface="Century Gothic" panose="020B0502020202020204" pitchFamily="34" charset="0"/>
                <a:ea typeface="Jost*" pitchFamily="50" charset="-52"/>
              </a:rPr>
              <a:t>ПОБЕДЫ </a:t>
            </a:r>
            <a:r>
              <a:rPr lang="en-US" sz="700" cap="all" dirty="0" smtClean="0">
                <a:latin typeface="Century Gothic" panose="020B0502020202020204" pitchFamily="34" charset="0"/>
                <a:ea typeface="Jost*" pitchFamily="50" charset="-52"/>
              </a:rPr>
              <a:t>HD</a:t>
            </a:r>
            <a:endParaRPr lang="ru-RU" sz="700" cap="all" dirty="0" smtClean="0">
              <a:latin typeface="Century Gothic" panose="020B0502020202020204" pitchFamily="34" charset="0"/>
              <a:ea typeface="Jost*" pitchFamily="50" charset="-52"/>
            </a:endParaRPr>
          </a:p>
          <a:p>
            <a:pPr>
              <a:lnSpc>
                <a:spcPct val="150000"/>
              </a:lnSpc>
              <a:tabLst>
                <a:tab pos="895350" algn="l"/>
                <a:tab pos="3408363" algn="l"/>
              </a:tabLst>
            </a:pPr>
            <a:r>
              <a:rPr lang="ru-RU" sz="700" cap="all" dirty="0" smtClean="0">
                <a:latin typeface="Century Gothic" panose="020B0502020202020204" pitchFamily="34" charset="0"/>
                <a:ea typeface="Jost*" pitchFamily="50" charset="-52"/>
              </a:rPr>
              <a:t>(</a:t>
            </a:r>
            <a:r>
              <a:rPr lang="ru-RU" sz="700" cap="all" dirty="0">
                <a:latin typeface="Century Gothic" panose="020B0502020202020204" pitchFamily="34" charset="0"/>
                <a:ea typeface="Jost*" pitchFamily="50" charset="-52"/>
              </a:rPr>
              <a:t>Транспондер № 17) </a:t>
            </a:r>
          </a:p>
        </p:txBody>
      </p:sp>
      <p:sp>
        <p:nvSpPr>
          <p:cNvPr id="104" name="Прямоугольник 103"/>
          <p:cNvSpPr/>
          <p:nvPr/>
        </p:nvSpPr>
        <p:spPr>
          <a:xfrm>
            <a:off x="7445999" y="5175265"/>
            <a:ext cx="720000" cy="52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279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9546" y="-36000"/>
            <a:ext cx="16865546" cy="70385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06000" y="5229001"/>
            <a:ext cx="3870000" cy="629999"/>
          </a:xfrm>
          <a:prstGeom prst="rect">
            <a:avLst/>
          </a:prstGeom>
          <a:solidFill>
            <a:srgbClr val="2EA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Malgun Gothic" panose="020B0503020000020004" pitchFamily="34" charset="-127"/>
              </a:rPr>
              <a:t>ДО ВСТРЕЧИ В ЭФИРЕ!</a:t>
            </a:r>
            <a:endParaRPr lang="ru-RU" sz="2000" b="1" dirty="0">
              <a:solidFill>
                <a:schemeClr val="bg1"/>
              </a:solidFill>
              <a:latin typeface="Century Gothic" panose="020B0502020202020204" pitchFamily="34" charset="0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83332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B25A6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99297" y="2567186"/>
            <a:ext cx="3243204" cy="93358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3600" baseline="-25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49</a:t>
            </a:r>
            <a:r>
              <a:rPr lang="en-US" altLang="ko-KR" sz="36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altLang="ko-KR" sz="36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%</a:t>
            </a:r>
          </a:p>
          <a:p>
            <a:r>
              <a:rPr lang="ru-RU" altLang="ko-KR" sz="28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Мужчины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99297" y="3986935"/>
            <a:ext cx="3243204" cy="74892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600" baseline="-2500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defRPr>
            </a:lvl1pPr>
          </a:lstStyle>
          <a:p>
            <a:r>
              <a:rPr lang="ru-RU" altLang="ko-KR" dirty="0" smtClean="0"/>
              <a:t>51</a:t>
            </a:r>
            <a:r>
              <a:rPr lang="en-US" altLang="ko-KR" dirty="0" smtClean="0"/>
              <a:t> </a:t>
            </a:r>
            <a:r>
              <a:rPr lang="ru-RU" altLang="ko-KR" dirty="0"/>
              <a:t>%</a:t>
            </a:r>
          </a:p>
          <a:p>
            <a:r>
              <a:rPr lang="ru-RU" altLang="ko-KR" sz="2800" dirty="0"/>
              <a:t>Женщины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99" y="3191280"/>
            <a:ext cx="1449693" cy="179381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387976" y="380744"/>
            <a:ext cx="2928674" cy="613966"/>
          </a:xfrm>
          <a:prstGeom prst="rect">
            <a:avLst/>
          </a:prstGeom>
          <a:solidFill>
            <a:srgbClr val="4E2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92027" y="426117"/>
            <a:ext cx="5895000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АУДИТОРИЯ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088252750"/>
              </p:ext>
            </p:extLst>
          </p:nvPr>
        </p:nvGraphicFramePr>
        <p:xfrm>
          <a:off x="8093482" y="1597043"/>
          <a:ext cx="3762518" cy="4467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433814" y="4631365"/>
            <a:ext cx="1547428" cy="300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45-54 лет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433814" y="5364361"/>
            <a:ext cx="1547428" cy="300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baseline="-2500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defRPr>
            </a:lvl1pPr>
          </a:lstStyle>
          <a:p>
            <a:r>
              <a:rPr lang="ru-RU" altLang="ko-KR" dirty="0"/>
              <a:t>55+ лет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433814" y="1899000"/>
            <a:ext cx="1547428" cy="300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4-17 лет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33814" y="3258636"/>
            <a:ext cx="1547428" cy="300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baseline="-2500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defRPr>
            </a:lvl1pPr>
          </a:lstStyle>
          <a:p>
            <a:r>
              <a:rPr lang="ru-RU" altLang="ko-KR" dirty="0"/>
              <a:t>25-34 лет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50508" y="1969926"/>
            <a:ext cx="2855633" cy="719923"/>
          </a:xfrm>
          <a:prstGeom prst="rect">
            <a:avLst/>
          </a:prstGeom>
          <a:solidFill>
            <a:srgbClr val="E0C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7871" y="1899000"/>
            <a:ext cx="2440906" cy="86177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5000" cap="all" spc="300" dirty="0" smtClean="0">
                <a:solidFill>
                  <a:srgbClr val="4E2C56"/>
                </a:solidFill>
                <a:latin typeface="Century Gothic" panose="020B0502020202020204" pitchFamily="34" charset="0"/>
                <a:ea typeface="Jost* 500 Medium" pitchFamily="50" charset="-52"/>
              </a:rPr>
              <a:t>34</a:t>
            </a:r>
            <a:endParaRPr lang="ru-RU" sz="5000" cap="all" spc="300" dirty="0">
              <a:solidFill>
                <a:srgbClr val="4E2C56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50508" y="2670774"/>
            <a:ext cx="2855633" cy="950497"/>
          </a:xfrm>
          <a:prstGeom prst="rect">
            <a:avLst/>
          </a:prstGeom>
          <a:solidFill>
            <a:srgbClr val="4E2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7871" y="2554063"/>
            <a:ext cx="2567354" cy="95410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2400" baseline="-250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Средняя длительность</a:t>
            </a:r>
            <a:endParaRPr lang="ru-RU" altLang="ko-KR" sz="2400" dirty="0">
              <a:solidFill>
                <a:schemeClr val="bg1"/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ru-RU" altLang="ko-KR" sz="2400" baseline="-25000" dirty="0" err="1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телесмотрения</a:t>
            </a:r>
            <a:r>
              <a:rPr lang="ru-RU" altLang="ko-KR" sz="2400" baseline="-250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</a:p>
          <a:p>
            <a:r>
              <a:rPr lang="ru-RU" altLang="ko-KR" sz="2400" baseline="-250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(</a:t>
            </a:r>
            <a:r>
              <a:rPr lang="ru-RU" altLang="ko-KR" sz="2400" baseline="-25000" dirty="0" smtClean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минуты </a:t>
            </a:r>
            <a:r>
              <a:rPr lang="ru-RU" altLang="ko-KR" sz="2400" baseline="-25000" dirty="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rPr>
              <a:t>в сутки)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50508" y="4168873"/>
            <a:ext cx="2855633" cy="719923"/>
          </a:xfrm>
          <a:prstGeom prst="rect">
            <a:avLst/>
          </a:prstGeom>
          <a:solidFill>
            <a:srgbClr val="E0CD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7730" y="4097947"/>
            <a:ext cx="2440906" cy="86177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5000" cap="all" spc="300" dirty="0" smtClean="0">
                <a:solidFill>
                  <a:srgbClr val="4E2C56"/>
                </a:solidFill>
                <a:latin typeface="Century Gothic" panose="020B0502020202020204" pitchFamily="34" charset="0"/>
                <a:ea typeface="Jost* 500 Medium" pitchFamily="50" charset="-52"/>
              </a:rPr>
              <a:t>2 487</a:t>
            </a:r>
            <a:endParaRPr lang="ru-RU" sz="5000" cap="all" spc="300" dirty="0">
              <a:solidFill>
                <a:srgbClr val="4E2C56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50508" y="4869722"/>
            <a:ext cx="2855633" cy="989278"/>
          </a:xfrm>
          <a:prstGeom prst="rect">
            <a:avLst/>
          </a:prstGeom>
          <a:solidFill>
            <a:srgbClr val="4E2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67730" y="4976458"/>
            <a:ext cx="2567354" cy="8309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aseline="-25000">
                <a:solidFill>
                  <a:schemeClr val="bg1"/>
                </a:solidFill>
                <a:latin typeface="Century Gothic" panose="020B0502020202020204" pitchFamily="34" charset="0"/>
                <a:ea typeface="Jost*" pitchFamily="50" charset="-52"/>
              </a:defRPr>
            </a:lvl1pPr>
          </a:lstStyle>
          <a:p>
            <a:r>
              <a:rPr lang="ru-RU" altLang="ko-KR" dirty="0"/>
              <a:t>Среднемесячный охват </a:t>
            </a:r>
          </a:p>
          <a:p>
            <a:r>
              <a:rPr lang="ru-RU" altLang="ko-KR" dirty="0"/>
              <a:t>(тысяч человек)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816000" y="1969926"/>
            <a:ext cx="0" cy="3889074"/>
          </a:xfrm>
          <a:prstGeom prst="line">
            <a:avLst/>
          </a:prstGeom>
          <a:ln w="28575">
            <a:solidFill>
              <a:srgbClr val="FF0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119" y="2393950"/>
            <a:ext cx="1520462" cy="187749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433813" y="2588918"/>
            <a:ext cx="859637" cy="300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18-24 лет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33814" y="3938918"/>
            <a:ext cx="1547428" cy="300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baseline="-2500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defRPr>
            </a:lvl1pPr>
          </a:lstStyle>
          <a:p>
            <a:r>
              <a:rPr lang="ru-RU" altLang="ko-KR" dirty="0"/>
              <a:t>35-44 лет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00999" y="369000"/>
            <a:ext cx="5895000" cy="101566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cap="all" dirty="0" smtClean="0">
                <a:solidFill>
                  <a:srgbClr val="FF0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  <a:ea typeface="Jost* 900 Black" pitchFamily="50" charset="-52"/>
              </a:rPr>
              <a:t>S c r e a m</a:t>
            </a:r>
            <a:endParaRPr lang="ru-RU" sz="6000" cap="all" dirty="0">
              <a:solidFill>
                <a:srgbClr val="FF0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anose="020B0903020102020204" pitchFamily="34" charset="0"/>
              <a:ea typeface="Jost* 600 Semi" pitchFamily="50" charset="-5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45434" y="6420446"/>
            <a:ext cx="11340565" cy="2564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* по данным «Агентства 2»: средняя длительность </a:t>
            </a:r>
            <a:r>
              <a:rPr lang="ru-RU" altLang="ko-KR" sz="1600" baseline="-250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телесмотрения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en-US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|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по данным </a:t>
            </a:r>
            <a:r>
              <a:rPr lang="en-US" altLang="ko-KR" sz="1600" baseline="-250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Mediascope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, проект </a:t>
            </a:r>
            <a:r>
              <a:rPr lang="en-US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TV Index Plus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: охват, пол, возраст 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за сентябрь 2025</a:t>
            </a:r>
            <a:endParaRPr lang="ru-RU" altLang="ko-KR" sz="1600" baseline="-25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846744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8" r="16819"/>
          <a:stretch/>
        </p:blipFill>
        <p:spPr>
          <a:xfrm>
            <a:off x="-3264001" y="-58642"/>
            <a:ext cx="9090001" cy="70426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5"/>
          <a:stretch/>
        </p:blipFill>
        <p:spPr>
          <a:xfrm>
            <a:off x="5050350" y="-38242"/>
            <a:ext cx="7525650" cy="7122952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0" y="5625000"/>
            <a:ext cx="12316650" cy="1044000"/>
          </a:xfrm>
          <a:prstGeom prst="rect">
            <a:avLst/>
          </a:prstGeom>
          <a:solidFill>
            <a:srgbClr val="FF0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69696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2123" y="5780193"/>
            <a:ext cx="7448877" cy="6155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«Родовое </a:t>
            </a:r>
            <a:r>
              <a:rPr lang="ru-RU" sz="20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проклятие»</a:t>
            </a:r>
            <a:endParaRPr lang="ru-RU" sz="2000" cap="all" spc="3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en-US" sz="1400" cap="all" spc="3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Imdb</a:t>
            </a:r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en-US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5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,</a:t>
            </a:r>
            <a:r>
              <a:rPr lang="en-US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0 </a:t>
            </a:r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|</a:t>
            </a:r>
            <a:r>
              <a:rPr lang="ru-RU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err="1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Кинопоиск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5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,</a:t>
            </a:r>
            <a:r>
              <a:rPr lang="en-US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3</a:t>
            </a:r>
            <a:endParaRPr lang="ru-RU" sz="1400" cap="all" spc="3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11901" y="6145780"/>
            <a:ext cx="6751438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ru-RU" sz="1400" cap="all" spc="3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endParaRPr lang="ru-RU" sz="1400" cap="all" spc="3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16000" y="-313229"/>
            <a:ext cx="91043" cy="7560000"/>
          </a:xfrm>
          <a:prstGeom prst="rect">
            <a:avLst/>
          </a:prstGeom>
          <a:solidFill>
            <a:srgbClr val="FF0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62123" y="5769194"/>
            <a:ext cx="7448877" cy="6155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«</a:t>
            </a:r>
            <a:r>
              <a:rPr lang="ru-RU" sz="2000" cap="all" spc="3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Клаустрофобы</a:t>
            </a:r>
            <a:r>
              <a:rPr lang="ru-RU" sz="20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: </a:t>
            </a:r>
            <a:r>
              <a:rPr lang="ru-RU" sz="2000" cap="all" spc="3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Квест</a:t>
            </a:r>
            <a:r>
              <a:rPr lang="ru-RU" sz="20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с того света»</a:t>
            </a:r>
            <a:endParaRPr lang="ru-RU" sz="2000" cap="all" spc="300" dirty="0" smtClean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en-US" sz="1400" cap="all" spc="3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Imdb</a:t>
            </a:r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en-US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5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,</a:t>
            </a:r>
            <a:r>
              <a:rPr lang="en-US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2 </a:t>
            </a:r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|</a:t>
            </a:r>
            <a:r>
              <a:rPr lang="ru-RU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Кинопоиск</a:t>
            </a:r>
            <a:r>
              <a:rPr lang="ru-RU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en-US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5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,</a:t>
            </a:r>
            <a:r>
              <a:rPr lang="en-US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8</a:t>
            </a:r>
            <a:endParaRPr lang="ru-RU" sz="1400" cap="all" spc="3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7933640-52B9-B4DB-E815-0949E21A7904}"/>
              </a:ext>
            </a:extLst>
          </p:cNvPr>
          <p:cNvSpPr/>
          <p:nvPr/>
        </p:nvSpPr>
        <p:spPr>
          <a:xfrm>
            <a:off x="-56947" y="203950"/>
            <a:ext cx="3700650" cy="615050"/>
          </a:xfrm>
          <a:prstGeom prst="rect">
            <a:avLst/>
          </a:prstGeom>
          <a:solidFill>
            <a:srgbClr val="CE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4F"/>
              </a:solidFill>
              <a:highlight>
                <a:srgbClr val="FF004F"/>
              </a:highligh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8078" y="235550"/>
            <a:ext cx="7137659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ПРЕМЬЕРЫ</a:t>
            </a:r>
            <a:endParaRPr lang="ru-RU" sz="36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16931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74" y="0"/>
            <a:ext cx="11196977" cy="68840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56"/>
          <a:stretch/>
        </p:blipFill>
        <p:spPr>
          <a:xfrm>
            <a:off x="-32071" y="-19333"/>
            <a:ext cx="6097547" cy="7039562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0" y="5625000"/>
            <a:ext cx="12316650" cy="1044000"/>
          </a:xfrm>
          <a:prstGeom prst="rect">
            <a:avLst/>
          </a:prstGeom>
          <a:solidFill>
            <a:srgbClr val="FF0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969696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89562" y="5748003"/>
            <a:ext cx="6751438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ru-RU" sz="1400" cap="all" spc="3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endParaRPr lang="ru-RU" sz="1400" cap="all" spc="3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51000" y="-171000"/>
            <a:ext cx="91043" cy="7560000"/>
          </a:xfrm>
          <a:prstGeom prst="rect">
            <a:avLst/>
          </a:prstGeom>
          <a:solidFill>
            <a:srgbClr val="FF0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03368" y="5778673"/>
            <a:ext cx="7448877" cy="6155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«Календарь дьявола»</a:t>
            </a:r>
          </a:p>
          <a:p>
            <a:r>
              <a:rPr lang="en-US" sz="1400" cap="all" spc="3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Imdb</a:t>
            </a:r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6</a:t>
            </a:r>
            <a:r>
              <a:rPr lang="ru-RU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,</a:t>
            </a:r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3 |</a:t>
            </a:r>
            <a:r>
              <a:rPr lang="ru-RU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Кинопоиск</a:t>
            </a:r>
            <a:r>
              <a:rPr lang="ru-RU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6</a:t>
            </a:r>
            <a:r>
              <a:rPr lang="ru-RU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,</a:t>
            </a:r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4</a:t>
            </a:r>
            <a:endParaRPr lang="ru-RU" sz="1400" cap="all" spc="3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7933640-52B9-B4DB-E815-0949E21A7904}"/>
              </a:ext>
            </a:extLst>
          </p:cNvPr>
          <p:cNvSpPr/>
          <p:nvPr/>
        </p:nvSpPr>
        <p:spPr>
          <a:xfrm>
            <a:off x="-56947" y="203950"/>
            <a:ext cx="3700650" cy="615050"/>
          </a:xfrm>
          <a:prstGeom prst="rect">
            <a:avLst/>
          </a:prstGeom>
          <a:solidFill>
            <a:srgbClr val="CE0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4F"/>
              </a:solidFill>
              <a:highlight>
                <a:srgbClr val="FF004F"/>
              </a:highligh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818" y="220969"/>
            <a:ext cx="7137659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ПРЕМЬЕРЫ</a:t>
            </a:r>
            <a:endParaRPr lang="ru-RU" sz="36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2123" y="5780193"/>
            <a:ext cx="4868015" cy="61555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«Максин </a:t>
            </a:r>
            <a:r>
              <a:rPr lang="ru-RU" sz="20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ХХХ»</a:t>
            </a:r>
            <a:endParaRPr lang="ru-RU" sz="2000" cap="all" spc="3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en-US" sz="1400" cap="all" spc="300" dirty="0" err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Imdb</a:t>
            </a:r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6,2</a:t>
            </a:r>
            <a:r>
              <a:rPr lang="en-US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en-US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|</a:t>
            </a:r>
            <a:r>
              <a:rPr lang="ru-RU" sz="1400" cap="all" spc="3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sz="1400" cap="all" spc="300" dirty="0" err="1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Кинопоиск</a:t>
            </a:r>
            <a:r>
              <a:rPr lang="ru-RU" sz="1400" cap="all" spc="300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6,0</a:t>
            </a:r>
            <a:endParaRPr lang="ru-RU" sz="1400" cap="all" spc="300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12411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B25A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999" y="369000"/>
            <a:ext cx="5895000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6000" cap="all" dirty="0">
                <a:ln>
                  <a:solidFill>
                    <a:srgbClr val="002060"/>
                  </a:solidFill>
                </a:ln>
                <a:solidFill>
                  <a:srgbClr val="006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  <a:ea typeface="Jost* 900 Black" pitchFamily="50" charset="-52"/>
              </a:rPr>
              <a:t>Кинопоказ</a:t>
            </a:r>
            <a:r>
              <a:rPr lang="ru-RU" sz="6000" cap="all" dirty="0">
                <a:solidFill>
                  <a:srgbClr val="150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st* 900 Black" pitchFamily="50" charset="-52"/>
                <a:ea typeface="Jost* 900 Black" pitchFamily="50" charset="-52"/>
              </a:rPr>
              <a:t>	</a:t>
            </a:r>
            <a:endParaRPr lang="ru-RU" sz="6000" cap="all" dirty="0">
              <a:solidFill>
                <a:srgbClr val="1500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st* 600 Semi" pitchFamily="50" charset="-52"/>
              <a:ea typeface="Jost* 600 Semi" pitchFamily="50" charset="-5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6001" y="1950998"/>
            <a:ext cx="4867866" cy="23698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«Кинопоказ»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— круглосуточный телеканал для истинных любителей и ценителей кинематографа. На канале представлена полная палитра жанров современного кино: детективы и боевики, триллеры и ужасы, комедии и драмы, фантастика и биографические картины. Лучшие современные фильмы на любой вкус с доставкой на дом.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910726" y="549000"/>
            <a:ext cx="2405924" cy="445709"/>
          </a:xfrm>
          <a:prstGeom prst="rect">
            <a:avLst/>
          </a:prstGeom>
          <a:solidFill>
            <a:srgbClr val="006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74502" y="504000"/>
            <a:ext cx="5895000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КОНТЕНТ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27350" y="1944000"/>
            <a:ext cx="5173650" cy="49545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895350" algn="l"/>
                <a:tab pos="3408363" algn="l"/>
              </a:tabLst>
            </a:pPr>
            <a:r>
              <a:rPr lang="ru-RU" sz="2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В эфире телеканала 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:</a:t>
            </a:r>
            <a:endParaRPr lang="ru-RU" sz="2400" spc="3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9714502" y="3249000"/>
            <a:ext cx="720000" cy="720000"/>
            <a:chOff x="6680999" y="2594679"/>
            <a:chExt cx="720000" cy="72000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5375" y="2739054"/>
              <a:ext cx="431250" cy="431250"/>
            </a:xfrm>
            <a:prstGeom prst="rect">
              <a:avLst/>
            </a:prstGeom>
          </p:spPr>
        </p:pic>
        <p:sp>
          <p:nvSpPr>
            <p:cNvPr id="16" name="Овал 15"/>
            <p:cNvSpPr/>
            <p:nvPr/>
          </p:nvSpPr>
          <p:spPr>
            <a:xfrm>
              <a:off x="6680999" y="2594679"/>
              <a:ext cx="720000" cy="720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9714502" y="5139000"/>
            <a:ext cx="720000" cy="720000"/>
            <a:chOff x="6651732" y="3834858"/>
            <a:chExt cx="720000" cy="720000"/>
          </a:xfrm>
        </p:grpSpPr>
        <p:sp>
          <p:nvSpPr>
            <p:cNvPr id="19" name="Овал 18"/>
            <p:cNvSpPr/>
            <p:nvPr/>
          </p:nvSpPr>
          <p:spPr>
            <a:xfrm>
              <a:off x="6651732" y="3834858"/>
              <a:ext cx="720000" cy="720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3873" y="3986999"/>
              <a:ext cx="415718" cy="415718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6816438" y="5139000"/>
            <a:ext cx="720000" cy="720000"/>
            <a:chOff x="6651732" y="4997986"/>
            <a:chExt cx="720000" cy="720000"/>
          </a:xfrm>
        </p:grpSpPr>
        <p:sp>
          <p:nvSpPr>
            <p:cNvPr id="21" name="Овал 20"/>
            <p:cNvSpPr/>
            <p:nvPr/>
          </p:nvSpPr>
          <p:spPr>
            <a:xfrm>
              <a:off x="6651732" y="4997986"/>
              <a:ext cx="720000" cy="720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3979" y="5120233"/>
              <a:ext cx="475507" cy="475507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6816438" y="4194000"/>
            <a:ext cx="720000" cy="720000"/>
            <a:chOff x="7790177" y="5043589"/>
            <a:chExt cx="720000" cy="720000"/>
          </a:xfrm>
        </p:grpSpPr>
        <p:sp>
          <p:nvSpPr>
            <p:cNvPr id="20" name="Овал 19"/>
            <p:cNvSpPr/>
            <p:nvPr/>
          </p:nvSpPr>
          <p:spPr>
            <a:xfrm>
              <a:off x="7790177" y="5043589"/>
              <a:ext cx="720000" cy="72000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1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5101" y="5188513"/>
              <a:ext cx="430152" cy="430152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10467532" y="5222001"/>
            <a:ext cx="1523468" cy="49545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895350" algn="l"/>
                <a:tab pos="3408363" algn="l"/>
              </a:tabLst>
            </a:pPr>
            <a:r>
              <a:rPr lang="ru-RU" sz="2000" cap="all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комедии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467532" y="4277001"/>
            <a:ext cx="1523468" cy="49545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895350" algn="l"/>
                <a:tab pos="3408363" algn="l"/>
              </a:tabLst>
            </a:pPr>
            <a:r>
              <a:rPr lang="ru-RU" sz="2000" cap="all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ужасы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467532" y="3332001"/>
            <a:ext cx="1523468" cy="50270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tabLst>
                <a:tab pos="895350" algn="l"/>
                <a:tab pos="3408363" algn="l"/>
              </a:tabLst>
              <a:defRPr sz="2000" cap="all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defRPr>
            </a:lvl1pPr>
          </a:lstStyle>
          <a:p>
            <a:r>
              <a:rPr lang="ru-RU" dirty="0"/>
              <a:t>драмы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536000" y="5222001"/>
            <a:ext cx="1977504" cy="5539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895350" algn="l"/>
                <a:tab pos="3408363" algn="l"/>
              </a:tabLst>
            </a:pPr>
            <a:r>
              <a:rPr lang="ru-RU" sz="2000" cap="all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мелодрамы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536000" y="4286619"/>
            <a:ext cx="1621107" cy="49545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tabLst>
                <a:tab pos="895350" algn="l"/>
                <a:tab pos="3408363" algn="l"/>
              </a:tabLst>
              <a:defRPr sz="2000" cap="all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defRPr>
            </a:lvl1pPr>
          </a:lstStyle>
          <a:p>
            <a:r>
              <a:rPr lang="ru-RU" dirty="0"/>
              <a:t>триллеры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536000" y="3351237"/>
            <a:ext cx="1621107" cy="5539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895350" algn="l"/>
                <a:tab pos="3408363" algn="l"/>
              </a:tabLst>
            </a:pPr>
            <a:r>
              <a:rPr lang="ru-RU" sz="2000" cap="all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боевики</a:t>
            </a:r>
            <a:endParaRPr lang="ru-RU" sz="2400" cap="all" spc="3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Jost*" pitchFamily="50" charset="-52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6050999" y="1809000"/>
            <a:ext cx="1" cy="4185000"/>
          </a:xfrm>
          <a:prstGeom prst="line">
            <a:avLst/>
          </a:prstGeom>
          <a:ln w="28575">
            <a:solidFill>
              <a:srgbClr val="0061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9714502" y="4194000"/>
            <a:ext cx="720000" cy="7200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671" y="4335169"/>
            <a:ext cx="437662" cy="437662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6816438" y="3249000"/>
            <a:ext cx="720000" cy="7200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845" y="3363513"/>
            <a:ext cx="522748" cy="50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339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B25A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999" y="369000"/>
            <a:ext cx="5895000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6000" cap="all" dirty="0">
                <a:ln>
                  <a:solidFill>
                    <a:srgbClr val="002060"/>
                  </a:solidFill>
                </a:ln>
                <a:solidFill>
                  <a:srgbClr val="006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  <a:ea typeface="Jost* 900 Black" pitchFamily="50" charset="-52"/>
              </a:rPr>
              <a:t>Кинопоказ</a:t>
            </a:r>
            <a:r>
              <a:rPr lang="ru-RU" sz="6000" cap="all" dirty="0">
                <a:solidFill>
                  <a:srgbClr val="1500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st* 900 Black" pitchFamily="50" charset="-52"/>
                <a:ea typeface="Jost* 900 Black" pitchFamily="50" charset="-52"/>
              </a:rPr>
              <a:t>	</a:t>
            </a:r>
            <a:endParaRPr lang="ru-RU" sz="6000" cap="all" dirty="0">
              <a:solidFill>
                <a:srgbClr val="1500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st* 600 Semi" pitchFamily="50" charset="-52"/>
              <a:ea typeface="Jost* 600 Semi" pitchFamily="50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99297" y="2567186"/>
            <a:ext cx="3243204" cy="93358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3600" baseline="-25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51</a:t>
            </a:r>
            <a:r>
              <a:rPr lang="en-US" altLang="ko-KR" sz="36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altLang="ko-KR" sz="36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%</a:t>
            </a:r>
          </a:p>
          <a:p>
            <a:r>
              <a:rPr lang="ru-RU" altLang="ko-KR" sz="28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Мужчины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99297" y="3986935"/>
            <a:ext cx="3243204" cy="93358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3600" baseline="-25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49</a:t>
            </a:r>
            <a:r>
              <a:rPr lang="en-US" altLang="ko-KR" sz="36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altLang="ko-KR" sz="36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%</a:t>
            </a:r>
          </a:p>
          <a:p>
            <a:r>
              <a:rPr lang="ru-RU" altLang="ko-KR" sz="28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Jost*" pitchFamily="50" charset="-52"/>
              </a:rPr>
              <a:t>Женщины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99" y="3191280"/>
            <a:ext cx="1449693" cy="179381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387976" y="549000"/>
            <a:ext cx="2928674" cy="445709"/>
          </a:xfrm>
          <a:prstGeom prst="rect">
            <a:avLst/>
          </a:prstGeom>
          <a:solidFill>
            <a:srgbClr val="006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45498" y="504000"/>
            <a:ext cx="5895000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Jost* 500 Medium" pitchFamily="50" charset="-52"/>
              </a:rPr>
              <a:t>АУДИТОРИЯ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707787806"/>
              </p:ext>
            </p:extLst>
          </p:nvPr>
        </p:nvGraphicFramePr>
        <p:xfrm>
          <a:off x="8093482" y="1597043"/>
          <a:ext cx="3762518" cy="4467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433814" y="4631365"/>
            <a:ext cx="1547428" cy="300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45-54 лет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433814" y="5364361"/>
            <a:ext cx="1547428" cy="300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55+ лет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433814" y="1807559"/>
            <a:ext cx="1547428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ko-KR" baseline="-25000" dirty="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rPr>
              <a:t>4-17 лет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33814" y="3258636"/>
            <a:ext cx="1547428" cy="300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baseline="-2500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defRPr>
            </a:lvl1pPr>
          </a:lstStyle>
          <a:p>
            <a:r>
              <a:rPr lang="ru-RU" altLang="ko-KR" dirty="0"/>
              <a:t>25-34 лет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50508" y="1969926"/>
            <a:ext cx="2855633" cy="719923"/>
          </a:xfrm>
          <a:prstGeom prst="rect">
            <a:avLst/>
          </a:prstGeom>
          <a:solidFill>
            <a:srgbClr val="112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7871" y="1899000"/>
            <a:ext cx="2440906" cy="86177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5000" cap="all" spc="300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rPr>
              <a:t>49</a:t>
            </a:r>
            <a:endParaRPr lang="ru-RU" sz="5000" cap="all" spc="3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  <a:ea typeface="Jost* 500 Medium" pitchFamily="50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50508" y="2670774"/>
            <a:ext cx="2855633" cy="950497"/>
          </a:xfrm>
          <a:prstGeom prst="rect">
            <a:avLst/>
          </a:prstGeom>
          <a:solidFill>
            <a:srgbClr val="006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7871" y="2554063"/>
            <a:ext cx="2567354" cy="95410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2400" baseline="-250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Средняя длительность</a:t>
            </a:r>
            <a:endParaRPr lang="ru-RU" altLang="ko-KR" sz="2400" dirty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  <a:p>
            <a:r>
              <a:rPr lang="ru-RU" altLang="ko-KR" sz="2400" baseline="-25000" dirty="0" err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телесмотрения</a:t>
            </a:r>
            <a:r>
              <a:rPr lang="ru-RU" altLang="ko-KR" sz="2400" baseline="-250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</a:p>
          <a:p>
            <a:r>
              <a:rPr lang="ru-RU" altLang="ko-KR" sz="2400" baseline="-250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(</a:t>
            </a:r>
            <a:r>
              <a:rPr lang="ru-RU" altLang="ko-KR" sz="2400" baseline="-25000" dirty="0" smtClean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минуты </a:t>
            </a:r>
            <a:r>
              <a:rPr lang="ru-RU" altLang="ko-KR" sz="2400" baseline="-250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в сутки)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50508" y="4168873"/>
            <a:ext cx="2855633" cy="719923"/>
          </a:xfrm>
          <a:prstGeom prst="rect">
            <a:avLst/>
          </a:prstGeom>
          <a:solidFill>
            <a:srgbClr val="112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7730" y="4097947"/>
            <a:ext cx="2440906" cy="86177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5000" cap="all" spc="3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Jost* 500 Medium" pitchFamily="50" charset="-52"/>
              </a:defRPr>
            </a:lvl1pPr>
          </a:lstStyle>
          <a:p>
            <a:r>
              <a:rPr lang="ru-RU" dirty="0" smtClean="0"/>
              <a:t>11 663</a:t>
            </a:r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350508" y="4869722"/>
            <a:ext cx="2855633" cy="989278"/>
          </a:xfrm>
          <a:prstGeom prst="rect">
            <a:avLst/>
          </a:prstGeom>
          <a:solidFill>
            <a:srgbClr val="006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9696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67730" y="4976458"/>
            <a:ext cx="2567354" cy="8309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2400" baseline="-250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Среднемесячный охват </a:t>
            </a:r>
          </a:p>
          <a:p>
            <a:r>
              <a:rPr lang="ru-RU" altLang="ko-KR" sz="2400" baseline="-250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(тысяч человек)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816000" y="1969926"/>
            <a:ext cx="0" cy="3889074"/>
          </a:xfrm>
          <a:prstGeom prst="line">
            <a:avLst/>
          </a:prstGeom>
          <a:ln w="28575">
            <a:solidFill>
              <a:srgbClr val="0061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119" y="2393950"/>
            <a:ext cx="1520462" cy="187749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433813" y="2559308"/>
            <a:ext cx="859637" cy="300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baseline="-2500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defRPr>
            </a:lvl1pPr>
          </a:lstStyle>
          <a:p>
            <a:r>
              <a:rPr lang="ru-RU" altLang="ko-KR" dirty="0"/>
              <a:t>18-24 лет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33814" y="3891616"/>
            <a:ext cx="1547428" cy="3000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150000"/>
              </a:lnSpc>
              <a:defRPr baseline="-25000">
                <a:solidFill>
                  <a:schemeClr val="bg1">
                    <a:lumMod val="85000"/>
                  </a:schemeClr>
                </a:solidFill>
                <a:latin typeface="Baron Neue" panose="020B0000000000000000" pitchFamily="34" charset="0"/>
                <a:ea typeface="Jost*" pitchFamily="50" charset="-52"/>
              </a:defRPr>
            </a:lvl1pPr>
          </a:lstStyle>
          <a:p>
            <a:r>
              <a:rPr lang="ru-RU" altLang="ko-KR" dirty="0"/>
              <a:t>35-44 лет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5434" y="6330446"/>
            <a:ext cx="11340565" cy="33855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* по данным «Агентства 2»: средняя длительность </a:t>
            </a:r>
            <a:r>
              <a:rPr lang="ru-RU" altLang="ko-KR" sz="1600" baseline="-250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телесмотрения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en-US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|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по данным </a:t>
            </a:r>
            <a:r>
              <a:rPr lang="en-US" altLang="ko-KR" sz="1600" baseline="-250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Mediascope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, проект </a:t>
            </a:r>
            <a:r>
              <a:rPr lang="en-US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TV Index Plus</a:t>
            </a:r>
            <a:r>
              <a:rPr lang="ru-RU" altLang="ko-KR" sz="1600" baseline="-25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: охват, пол, возраст за 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сентябрь</a:t>
            </a:r>
            <a:r>
              <a:rPr lang="ru-RU" altLang="ko-KR" sz="16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 </a:t>
            </a:r>
            <a:r>
              <a:rPr lang="ru-RU" altLang="ko-KR" sz="1600" baseline="-25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Jost*" pitchFamily="50" charset="-52"/>
              </a:rPr>
              <a:t>2025</a:t>
            </a:r>
            <a:endParaRPr lang="ru-RU" altLang="ko-KR" sz="1600" baseline="-25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  <a:ea typeface="Jost*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0219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BFBFBF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84141</TotalTime>
  <Words>2510</Words>
  <Application>Microsoft Office PowerPoint</Application>
  <PresentationFormat>Широкоэкранный</PresentationFormat>
  <Paragraphs>643</Paragraphs>
  <Slides>48</Slides>
  <Notes>47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61" baseType="lpstr">
      <vt:lpstr>Malgun Gothic</vt:lpstr>
      <vt:lpstr>Arial</vt:lpstr>
      <vt:lpstr>Baron Neue</vt:lpstr>
      <vt:lpstr>Calibri</vt:lpstr>
      <vt:lpstr>Calibri Light</vt:lpstr>
      <vt:lpstr>Century Gothic</vt:lpstr>
      <vt:lpstr>Franklin Gothic Heavy</vt:lpstr>
      <vt:lpstr>Jost*</vt:lpstr>
      <vt:lpstr>Jost* 500 Medium</vt:lpstr>
      <vt:lpstr>Jost* 600 Semi</vt:lpstr>
      <vt:lpstr>Jost* 900 Black</vt:lpstr>
      <vt:lpstr>Microsoft Sans Serif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Селиванова Анна Александровна</dc:creator>
  <cp:lastModifiedBy>Серая Елена Константиновна</cp:lastModifiedBy>
  <cp:revision>2451</cp:revision>
  <dcterms:created xsi:type="dcterms:W3CDTF">2016-04-04T07:01:38Z</dcterms:created>
  <dcterms:modified xsi:type="dcterms:W3CDTF">2025-10-23T08:59:49Z</dcterms:modified>
</cp:coreProperties>
</file>