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91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88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pos="6471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  <p15:guide id="7" orient="horz" pos="536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  <p15:guide id="9" orient="horz" pos="2478" userDrawn="1">
          <p15:clr>
            <a:srgbClr val="A4A3A4"/>
          </p15:clr>
        </p15:guide>
        <p15:guide id="10" orient="horz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8FF"/>
    <a:srgbClr val="DF3011"/>
    <a:srgbClr val="E38E25"/>
    <a:srgbClr val="E2F3FB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6" autoAdjust="0"/>
  </p:normalViewPr>
  <p:slideViewPr>
    <p:cSldViewPr>
      <p:cViewPr varScale="1">
        <p:scale>
          <a:sx n="101" d="100"/>
          <a:sy n="101" d="100"/>
        </p:scale>
        <p:origin x="72" y="228"/>
      </p:cViewPr>
      <p:guideLst>
        <p:guide orient="horz" pos="2160"/>
        <p:guide pos="438"/>
        <p:guide pos="7197"/>
        <p:guide orient="horz" pos="436"/>
        <p:guide pos="6471"/>
        <p:guide orient="horz" pos="4020"/>
        <p:guide orient="horz" pos="536"/>
        <p:guide orient="horz" pos="1207"/>
        <p:guide orient="horz" pos="2478"/>
        <p:guide orient="horz" pos="32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8"/>
          <c:dPt>
            <c:idx val="0"/>
            <c:bubble3D val="0"/>
            <c:explosion val="18"/>
            <c:spPr bwMode="auto">
              <a:prstGeom prst="rect">
                <a:avLst/>
              </a:prstGeom>
              <a:solidFill>
                <a:schemeClr val="accent4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20-4510-B80F-D31DC5B4DA31}"/>
              </c:ext>
            </c:extLst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4">
                  <a:tint val="7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20-4510-B80F-D31DC5B4DA31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20-4510-B80F-D31DC5B4D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1991848" y="3140543"/>
      <a:ext cx="3219515" cy="2146343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explosion val="9"/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4">
                  <a:shade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E3-44FD-9236-70CDE2E12F77}"/>
              </c:ext>
            </c:extLst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4">
                  <a:shade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E3-44FD-9236-70CDE2E12F77}"/>
              </c:ext>
            </c:extLst>
          </c:dPt>
          <c:dPt>
            <c:idx val="2"/>
            <c:bubble3D val="0"/>
            <c:explosion val="13"/>
            <c:spPr bwMode="auto">
              <a:prstGeom prst="rect">
                <a:avLst/>
              </a:prstGeom>
              <a:solidFill>
                <a:schemeClr val="accent4">
                  <a:shade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E3-44FD-9236-70CDE2E12F77}"/>
              </c:ext>
            </c:extLst>
          </c:dPt>
          <c:dPt>
            <c:idx val="3"/>
            <c:bubble3D val="0"/>
            <c:explosion val="15"/>
            <c:spPr bwMode="auto">
              <a:prstGeom prst="rect">
                <a:avLst/>
              </a:prstGeom>
              <a:solidFill>
                <a:schemeClr val="accent4">
                  <a:tint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E3-44FD-9236-70CDE2E12F77}"/>
              </c:ext>
            </c:extLst>
          </c:dPt>
          <c:dPt>
            <c:idx val="4"/>
            <c:bubble3D val="0"/>
            <c:spPr bwMode="auto">
              <a:prstGeom prst="rect">
                <a:avLst/>
              </a:prstGeom>
              <a:solidFill>
                <a:schemeClr val="accent4">
                  <a:tint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E3-44FD-9236-70CDE2E12F77}"/>
              </c:ext>
            </c:extLst>
          </c:dPt>
          <c:dPt>
            <c:idx val="5"/>
            <c:bubble3D val="0"/>
            <c:spPr bwMode="auto">
              <a:prstGeom prst="rect">
                <a:avLst/>
              </a:prstGeom>
              <a:solidFill>
                <a:schemeClr val="accent4">
                  <a:tint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E3-44FD-9236-70CDE2E12F77}"/>
              </c:ext>
            </c:extLst>
          </c:dPt>
          <c:dLbls>
            <c:dLbl>
              <c:idx val="0"/>
              <c:layout>
                <c:manualLayout>
                  <c:x val="-8.2855647512125277E-2"/>
                  <c:y val="-9.2720501802368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E3-44FD-9236-70CDE2E12F77}"/>
                </c:ext>
              </c:extLst>
            </c:dLbl>
            <c:dLbl>
              <c:idx val="1"/>
              <c:layout>
                <c:manualLayout>
                  <c:x val="-2.2829370262291059E-2"/>
                  <c:y val="-5.640291416609553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E3-44FD-9236-70CDE2E12F7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E3-44FD-9236-70CDE2E12F77}"/>
                </c:ext>
              </c:extLst>
            </c:dLbl>
            <c:dLbl>
              <c:idx val="3"/>
              <c:layout>
                <c:manualLayout>
                  <c:x val="4.4185226656810106E-3"/>
                  <c:y val="-6.61301572022738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2E3-44FD-9236-70CDE2E12F77}"/>
                </c:ext>
              </c:extLst>
            </c:dLbl>
            <c:dLbl>
              <c:idx val="4"/>
              <c:layout>
                <c:manualLayout>
                  <c:x val="2.2750476391630418E-2"/>
                  <c:y val="-4.3867639049303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2E3-44FD-9236-70CDE2E12F77}"/>
                </c:ext>
              </c:extLst>
            </c:dLbl>
            <c:dLbl>
              <c:idx val="5"/>
              <c:layout>
                <c:manualLayout>
                  <c:x val="1.9643020765550089E-2"/>
                  <c:y val="-6.32079774761070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2E3-44FD-9236-70CDE2E12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1100" b="1" i="0" u="none" strike="noStrike" kern="1200" baseline="0">
                    <a:solidFill>
                      <a:srgbClr val="DF3011"/>
                    </a:solidFill>
                    <a:latin typeface="+mn-lt"/>
                    <a:ea typeface="Roboto Condensed"/>
                    <a:cs typeface="Segoe UI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0.03</c:v>
                </c:pt>
                <c:pt idx="2">
                  <c:v>0.05</c:v>
                </c:pt>
                <c:pt idx="3">
                  <c:v>0.12</c:v>
                </c:pt>
                <c:pt idx="4">
                  <c:v>0.19</c:v>
                </c:pt>
                <c:pt idx="5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E3-44FD-9236-70CDE2E12F7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"/>
      </c:pieChart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4879919" y="3140543"/>
      <a:ext cx="3219515" cy="2146343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9520170915585E-2"/>
          <c:y val="2.0409631827269369E-2"/>
          <c:w val="0.83710047271393051"/>
          <c:h val="0.60240448888788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 bwMode="auto">
            <a:prstGeom prst="rect">
              <a:avLst/>
            </a:prstGeom>
            <a:pattFill prst="narHorz">
              <a:fgClr>
                <a:srgbClr val="EA7723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6.46</c:v>
                </c:pt>
                <c:pt idx="1">
                  <c:v>22.9</c:v>
                </c:pt>
                <c:pt idx="2">
                  <c:v>22.9</c:v>
                </c:pt>
                <c:pt idx="3">
                  <c:v>19.5</c:v>
                </c:pt>
                <c:pt idx="4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E-4474-ACE5-2363A7063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835457352"/>
        <c:axId val="835458664"/>
      </c:barChart>
      <c:catAx>
        <c:axId val="8354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5458664"/>
        <c:crosses val="autoZero"/>
        <c:auto val="1"/>
        <c:lblAlgn val="ctr"/>
        <c:lblOffset val="100"/>
        <c:noMultiLvlLbl val="0"/>
      </c:catAx>
      <c:valAx>
        <c:axId val="835458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5457352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3090910" y="4325358"/>
      <a:ext cx="1974445" cy="1153426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200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 bwMode="auto">
      <a:prstGeom prst="rect">
        <a:avLst/>
      </a:prstGeom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>
        <a:solidFill>
          <a:schemeClr val="tx1">
            <a:lumMod val="15000"/>
            <a:lumOff val="8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cap="all" spc="150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7381A-C0F3-44E0-9CC5-C726B5E8BF9C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CDD48-B0F4-4749-90C2-381E58E9B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CDD48-B0F4-4749-90C2-381E58E9B7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9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558BF-BA89-4618-A602-F00E75970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52CFB6-D3EC-4BB0-88A5-4D4D9A7E8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273A9-699F-4795-965B-57591637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0C3DF-75DB-4EF2-97A4-07E4B8A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248A26-DC82-4A0A-9102-52556B24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3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E0467-B304-4CEC-9C00-A0ED0F20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ADF528-7E2F-4E73-95C2-DF9FEC73F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8C241-D1F1-40DB-A7A2-87D0460C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EDB9E-7FB0-4B11-B1E4-365D34A0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004B9-2E6A-48BB-8B7F-EB675CE9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13FA52-925C-4001-972B-14B927237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DCCB8-F8B6-44BE-A600-87EBCF0CC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D7734-2642-4CD3-9853-0953BEF5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EF2-8847-47B3-974C-A091364F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A87946-997A-44C5-8A49-2240FC2F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3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8D2B8-84C2-4839-A0FA-FC5636D7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308EDD-DC41-4F75-917A-45AF286A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E90F5-7224-4956-8836-9D20B803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A4C77-CAE7-41C5-BBC5-7A75E646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6433F-03DA-4BF0-8BC3-31D8DFAF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60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39D69F-D42D-470D-B0CF-84D92B9563E9}" type="datetimeFigureOut">
              <a:rPr lang="ru-RU"/>
              <a:t>20.03.2025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A55AD2-7E05-4680-A89C-3A5806B1AE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77614-B68B-4558-A2C1-A48EAD0A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3BF1F-533F-40CB-8D18-EBA3EB4C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813E90-EE50-44C4-AB9D-28E60DB7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302A0-C393-4FBB-B088-1B8540B7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84BE7-D922-484F-825E-709D518A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D6B03-D824-48C0-A228-74529F1A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0E56C-2D0F-4B4E-AE8D-10FE1AAFB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AFCD5E-4100-4A3F-8FE7-37153553D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64A4D-6BAD-444C-BE33-FEE0C86BF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08EC7-C649-4ED4-8FB1-051D06A5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A6610-F19F-4534-B376-DEF0100B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4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7D207-15FB-4410-9F53-502313A7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CC4A3-5D21-4F8C-89F2-103F40378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D2A85A-84A5-4245-8E36-E94026F03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1DC52B-396F-46BC-A804-E4A40C167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97AE82-A1C2-4D96-9AD6-288B88587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128D36-48A5-4C3D-84CB-A089C395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3EF51D-1F1F-4596-B062-942AEB62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EA329F-D571-4DC6-B42D-65144B23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0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5FC0D-26EB-45C5-8C88-E1A13F57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2C083F-A744-4072-A02C-0BB1C27F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C61808-BCEB-4694-BC1F-A6BE8773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EA0413-9FF5-4360-ADC3-6A8BD6B5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75481F-14B5-4D2C-A21A-E28171F6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6FC522-8C04-427E-B47E-DD973FE5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D3909F-85F3-4598-BB6E-BA022B1E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9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E3016-CF7C-4875-829A-826AEDBF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62BD5-8FB0-4295-B18D-E9BAC337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9662A3-933F-48C3-AA01-8744E5921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12AAD-9086-4830-AB5F-9BE4529E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1C43FD-627C-4645-B8DF-3083705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7A2B1D-1E10-464F-B545-03FB8FD6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8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06DD6-6AEB-4ED5-AC84-B0A9CE61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08C2DE-6983-4ABD-9F9A-913E9817F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68688B-233F-44B6-829F-1D1D764B9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3FA864-0DE8-4980-B1EF-075E7C0BE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35B3B5-E4DA-480D-91D9-F9B4FC1F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1DD37E-7B39-4874-9062-1921B8B4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9B555-9655-49EE-ADC3-352AF04F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482684-C62B-4723-927E-38BE3C06E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46765E-002D-47FA-A6AE-376FB4E3F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39D69F-D42D-470D-B0CF-84D92B9563E9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7AA9AF-61A6-4FAB-9B77-7833EE93A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FFAAB-A93A-41E8-AB10-26048CAB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55AD2-7E05-4680-A89C-3A5806B1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1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hyperlink" Target="https://www.tveda.ru/journal/interaktiv/zadat-vopros-lazersonu-teper-legko-1018/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fi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1tvch.ru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rators.1tvch.ru/signal_deliveries/nazemnaya-dostavka" TargetMode="External"/><Relationship Id="rId5" Type="http://schemas.openxmlformats.org/officeDocument/2006/relationships/hyperlink" Target="http://operators.1tvch.ru/" TargetMode="External"/><Relationship Id="rId4" Type="http://schemas.openxmlformats.org/officeDocument/2006/relationships/hyperlink" Target="http://www.1tvch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youtube.com/@EdaHDTelevision/featured" TargetMode="External"/><Relationship Id="rId7" Type="http://schemas.openxmlformats.org/officeDocument/2006/relationships/hyperlink" Target="https://ok.ru/edatv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hyperlink" Target="https://vk.com/telekanaleda_recepty" TargetMode="External"/><Relationship Id="rId10" Type="http://schemas.openxmlformats.org/officeDocument/2006/relationships/hyperlink" Target="https://www.tveda.ru/" TargetMode="External"/><Relationship Id="rId4" Type="http://schemas.openxmlformats.org/officeDocument/2006/relationships/image" Target="../media/image12.png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55A4E7-6B09-4242-BDDB-42C2F3C33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570" y="-171399"/>
            <a:ext cx="13851140" cy="720079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EAC59F-62C7-479E-83B2-A8F6899D1959}"/>
              </a:ext>
            </a:extLst>
          </p:cNvPr>
          <p:cNvSpPr/>
          <p:nvPr/>
        </p:nvSpPr>
        <p:spPr bwMode="auto">
          <a:xfrm>
            <a:off x="695325" y="3789040"/>
            <a:ext cx="10729913" cy="94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ДЛЯ ТЕХ, КТО НЕ </a:t>
            </a:r>
            <a:r>
              <a:rPr lang="ru-RU" sz="2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БОИТСЯ</a:t>
            </a:r>
          </a:p>
          <a:p>
            <a:pPr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ЭКСПЕРИМЕНТИРОВАТЬ </a:t>
            </a:r>
            <a:r>
              <a:rPr lang="ru-RU" sz="2400" b="1" cap="all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НА </a:t>
            </a:r>
            <a:r>
              <a:rPr lang="ru-RU" sz="24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КУХНЕ</a:t>
            </a:r>
            <a:endParaRPr lang="ru-RU" sz="2400" b="1" cap="all" dirty="0">
              <a:solidFill>
                <a:schemeClr val="tx1">
                  <a:lumMod val="65000"/>
                  <a:lumOff val="35000"/>
                </a:schemeClr>
              </a:solidFill>
              <a:cs typeface="Times New Roman"/>
            </a:endParaRPr>
          </a:p>
        </p:txBody>
      </p:sp>
      <p:pic>
        <p:nvPicPr>
          <p:cNvPr id="8" name="Picture 7" descr="C:\Users\Denis\Desktop\ЕДА\лого.png">
            <a:extLst>
              <a:ext uri="{FF2B5EF4-FFF2-40B4-BE49-F238E27FC236}">
                <a16:creationId xmlns:a16="http://schemas.microsoft.com/office/drawing/2014/main" id="{F1B58756-8E63-4B5C-B036-CA686D0E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10707" y="1916113"/>
            <a:ext cx="2370586" cy="151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48A7AB-BB11-4249-AFC9-B3BB10671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2712" y="-747464"/>
            <a:ext cx="15481720" cy="87086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D3DFF-3989-4011-BBA6-31089A79F1A6}"/>
              </a:ext>
            </a:extLst>
          </p:cNvPr>
          <p:cNvSpPr/>
          <p:nvPr/>
        </p:nvSpPr>
        <p:spPr bwMode="auto">
          <a:xfrm>
            <a:off x="613868" y="725795"/>
            <a:ext cx="6178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Всё просто с Василием Емельяненко.</a:t>
            </a:r>
            <a:b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</a:b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Смотрите в </a:t>
            </a: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эфире. Новые серии</a:t>
            </a:r>
            <a:endParaRPr lang="ru-RU" sz="2400" b="1" cap="all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15" name="Picture 7" descr="C:\Users\Denis\Desktop\ЕДА\лого.png">
            <a:extLst>
              <a:ext uri="{FF2B5EF4-FFF2-40B4-BE49-F238E27FC236}">
                <a16:creationId xmlns:a16="http://schemas.microsoft.com/office/drawing/2014/main" id="{BCC0630F-216C-4897-AD71-3B441888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392" y="1913256"/>
            <a:ext cx="5023177" cy="3169072"/>
          </a:xfrm>
          <a:prstGeom prst="rect">
            <a:avLst/>
          </a:prstGeom>
        </p:spPr>
      </p:pic>
      <p:sp>
        <p:nvSpPr>
          <p:cNvPr id="6" name="Text Placeholder 2"/>
          <p:cNvSpPr txBox="1"/>
          <p:nvPr/>
        </p:nvSpPr>
        <p:spPr bwMode="auto">
          <a:xfrm>
            <a:off x="5951984" y="1844825"/>
            <a:ext cx="4320729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Шеф-повар Василий Емельяненко славится креативным подходом к простым продуктам. Приготовить несколько необычных блюд из кабачков или капусты – простая задача для настоящего повара. В этой программе Василий с лёгкостью это доказывает. Он готовит всё: первые и вторые блюда, выпечку, закуски и десерты. Но главный принцип не меняется – простота в приготовлении.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20AC34-97F9-4D57-8B61-2E5E350B6765}"/>
              </a:ext>
            </a:extLst>
          </p:cNvPr>
          <p:cNvSpPr txBox="1"/>
          <p:nvPr/>
        </p:nvSpPr>
        <p:spPr bwMode="auto">
          <a:xfrm>
            <a:off x="628497" y="5733257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Хронометраж: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25 мин.</a:t>
            </a:r>
            <a:endParaRPr lang="en-GB" sz="1400" b="1" dirty="0">
              <a:solidFill>
                <a:srgbClr val="DF3011"/>
              </a:solidFill>
              <a:ea typeface="EDATV"/>
              <a:cs typeface="EDATV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Аудитория: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Все 30+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t="8050" r="1215" b="12757"/>
          <a:stretch/>
        </p:blipFill>
        <p:spPr>
          <a:xfrm>
            <a:off x="686708" y="1999698"/>
            <a:ext cx="48965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48A7AB-BB11-4249-AFC9-B3BB10671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696" y="-459432"/>
            <a:ext cx="15481720" cy="87086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D3DFF-3989-4011-BBA6-31089A79F1A6}"/>
              </a:ext>
            </a:extLst>
          </p:cNvPr>
          <p:cNvSpPr/>
          <p:nvPr/>
        </p:nvSpPr>
        <p:spPr bwMode="auto">
          <a:xfrm>
            <a:off x="613868" y="725795"/>
            <a:ext cx="4724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Кухня по заявкам.</a:t>
            </a:r>
            <a:b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</a:b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Смотрите в эфире.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Новые серии</a:t>
            </a:r>
            <a:endParaRPr lang="ru-RU" sz="2400" b="1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15" name="Picture 7" descr="C:\Users\Denis\Desktop\ЕДА\лого.png">
            <a:extLst>
              <a:ext uri="{FF2B5EF4-FFF2-40B4-BE49-F238E27FC236}">
                <a16:creationId xmlns:a16="http://schemas.microsoft.com/office/drawing/2014/main" id="{BCC0630F-216C-4897-AD71-3B441888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392" y="1913256"/>
            <a:ext cx="5023177" cy="3169072"/>
          </a:xfrm>
          <a:prstGeom prst="rect">
            <a:avLst/>
          </a:prstGeom>
        </p:spPr>
      </p:pic>
      <p:sp>
        <p:nvSpPr>
          <p:cNvPr id="6" name="Text Placeholder 2"/>
          <p:cNvSpPr txBox="1"/>
          <p:nvPr/>
        </p:nvSpPr>
        <p:spPr bwMode="auto">
          <a:xfrm>
            <a:off x="5951984" y="1844825"/>
            <a:ext cx="4320729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Слегка шевельнув рукой, вы можете привести в движение волны телеэфира и интеллект Ильи Лазерсона! Для этого достаточно сформулировать Ваш вопрос на нашем сайте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  <a:hlinkClick r:id="rId5"/>
              </a:rPr>
              <a:t>в специальном разделе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. Как готовить куриные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потрошки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? Что делать с мускатным орехом? Куда употребить кусочек мяса, срезанный с говяжьей лопатки? На все кулинарные вопросы вы можете получить конкретные ответы опытного мастера!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20AC34-97F9-4D57-8B61-2E5E350B6765}"/>
              </a:ext>
            </a:extLst>
          </p:cNvPr>
          <p:cNvSpPr txBox="1"/>
          <p:nvPr/>
        </p:nvSpPr>
        <p:spPr bwMode="auto">
          <a:xfrm>
            <a:off x="628497" y="5733257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Хронометраж: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30 мин.</a:t>
            </a:r>
            <a:endParaRPr lang="en-GB" sz="1400" b="1" dirty="0">
              <a:solidFill>
                <a:srgbClr val="DF3011"/>
              </a:solidFill>
              <a:ea typeface="EDATV"/>
              <a:cs typeface="EDATV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Аудитория: 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Все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35+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4" b="2681"/>
          <a:stretch/>
        </p:blipFill>
        <p:spPr>
          <a:xfrm>
            <a:off x="691376" y="2060847"/>
            <a:ext cx="4898303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0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48A7AB-BB11-4249-AFC9-B3BB10671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696" y="-675456"/>
            <a:ext cx="15481720" cy="87086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D3DFF-3989-4011-BBA6-31089A79F1A6}"/>
              </a:ext>
            </a:extLst>
          </p:cNvPr>
          <p:cNvSpPr/>
          <p:nvPr/>
        </p:nvSpPr>
        <p:spPr bwMode="auto">
          <a:xfrm>
            <a:off x="613868" y="725795"/>
            <a:ext cx="47227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Дежурный по кухне.</a:t>
            </a:r>
            <a:b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</a:b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Смотрите в </a:t>
            </a: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эфире. Новые серии</a:t>
            </a:r>
            <a:endParaRPr lang="ru-RU" sz="2400" b="1" cap="all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15" name="Picture 7" descr="C:\Users\Denis\Desktop\ЕДА\лого.png">
            <a:extLst>
              <a:ext uri="{FF2B5EF4-FFF2-40B4-BE49-F238E27FC236}">
                <a16:creationId xmlns:a16="http://schemas.microsoft.com/office/drawing/2014/main" id="{BCC0630F-216C-4897-AD71-3B441888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392" y="1913256"/>
            <a:ext cx="5023177" cy="3169072"/>
          </a:xfrm>
          <a:prstGeom prst="rect">
            <a:avLst/>
          </a:prstGeom>
        </p:spPr>
      </p:pic>
      <p:sp>
        <p:nvSpPr>
          <p:cNvPr id="6" name="Text Placeholder 2"/>
          <p:cNvSpPr txBox="1"/>
          <p:nvPr/>
        </p:nvSpPr>
        <p:spPr bwMode="auto">
          <a:xfrm>
            <a:off x="5951984" y="1844825"/>
            <a:ext cx="4320729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Не знаете, что приготовить? Дежурный по кухне уже спешит на помощь! В его ловких руках привычные продукты превращаются в коронные блюда на вашем столе.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Узнайте, как из обычных ингредиентов можно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приготовить разнообразные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завтраки, обеды и ужины.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Теперь всё будет по-другому.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20AC34-97F9-4D57-8B61-2E5E350B6765}"/>
              </a:ext>
            </a:extLst>
          </p:cNvPr>
          <p:cNvSpPr txBox="1"/>
          <p:nvPr/>
        </p:nvSpPr>
        <p:spPr bwMode="auto">
          <a:xfrm>
            <a:off x="628497" y="5733257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Хронометраж: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30 мин.</a:t>
            </a:r>
            <a:endParaRPr lang="en-GB" sz="1400" b="1" dirty="0">
              <a:solidFill>
                <a:srgbClr val="DF3011"/>
              </a:solidFill>
              <a:ea typeface="EDATV"/>
              <a:cs typeface="EDATV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Аудитория: 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Все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35+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4774" r="1091" b="7056"/>
          <a:stretch/>
        </p:blipFill>
        <p:spPr>
          <a:xfrm>
            <a:off x="695400" y="1988839"/>
            <a:ext cx="4896544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48A7AB-BB11-4249-AFC9-B3BB10671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31440"/>
            <a:ext cx="15481720" cy="87086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D3DFF-3989-4011-BBA6-31089A79F1A6}"/>
              </a:ext>
            </a:extLst>
          </p:cNvPr>
          <p:cNvSpPr/>
          <p:nvPr/>
        </p:nvSpPr>
        <p:spPr bwMode="auto">
          <a:xfrm>
            <a:off x="613868" y="725795"/>
            <a:ext cx="47227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Выпечка на </a:t>
            </a:r>
            <a: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п</a:t>
            </a:r>
            <a:r>
              <a:rPr lang="ru-RU" sz="2400" b="1" cap="all" dirty="0">
                <a:solidFill>
                  <a:srgbClr val="FFC000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а</a:t>
            </a:r>
            <a: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ру.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Смотрите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в </a:t>
            </a: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эфире. Новые серии</a:t>
            </a:r>
            <a:endParaRPr lang="ru-RU" sz="2400" b="1" cap="all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15" name="Picture 7" descr="C:\Users\Denis\Desktop\ЕДА\лого.png">
            <a:extLst>
              <a:ext uri="{FF2B5EF4-FFF2-40B4-BE49-F238E27FC236}">
                <a16:creationId xmlns:a16="http://schemas.microsoft.com/office/drawing/2014/main" id="{BCC0630F-216C-4897-AD71-3B441888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392" y="1913256"/>
            <a:ext cx="5023177" cy="3169072"/>
          </a:xfrm>
          <a:prstGeom prst="rect">
            <a:avLst/>
          </a:prstGeom>
        </p:spPr>
      </p:pic>
      <p:sp>
        <p:nvSpPr>
          <p:cNvPr id="6" name="Text Placeholder 2"/>
          <p:cNvSpPr txBox="1"/>
          <p:nvPr/>
        </p:nvSpPr>
        <p:spPr bwMode="auto">
          <a:xfrm>
            <a:off x="5951984" y="1844825"/>
            <a:ext cx="4320729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/>
              <a:t>Работать на </a:t>
            </a:r>
            <a:r>
              <a:rPr lang="ru-RU" sz="1400" dirty="0" err="1"/>
              <a:t>пАру</a:t>
            </a:r>
            <a:r>
              <a:rPr lang="ru-RU" sz="1400" dirty="0"/>
              <a:t> здорово, быстро и приятно. И дело спорится, и разговор строится. И результаты быстро получаешь. Вот Катрин </a:t>
            </a:r>
            <a:r>
              <a:rPr lang="ru-RU" sz="1400" dirty="0" err="1"/>
              <a:t>Баер</a:t>
            </a:r>
            <a:r>
              <a:rPr lang="ru-RU" sz="1400" dirty="0"/>
              <a:t> и Евгения </a:t>
            </a:r>
            <a:r>
              <a:rPr lang="ru-RU" sz="1400" dirty="0" err="1"/>
              <a:t>Барукова</a:t>
            </a:r>
            <a:r>
              <a:rPr lang="ru-RU" sz="1400" dirty="0"/>
              <a:t> на </a:t>
            </a:r>
            <a:r>
              <a:rPr lang="ru-RU" sz="1400" dirty="0" err="1"/>
              <a:t>пАру</a:t>
            </a:r>
            <a:r>
              <a:rPr lang="ru-RU" sz="1400" dirty="0"/>
              <a:t> готовят, а вы на </a:t>
            </a:r>
            <a:r>
              <a:rPr lang="ru-RU" sz="1400" dirty="0" err="1"/>
              <a:t>пАру</a:t>
            </a:r>
            <a:r>
              <a:rPr lang="ru-RU" sz="1400" dirty="0"/>
              <a:t> с ними повторяете великолепные шедевры. А уж съесть результаты трудов своих кулинарным, да запить чаем - это вообще удовольствие вселенского </a:t>
            </a:r>
            <a:r>
              <a:rPr lang="ru-RU" sz="1400" dirty="0" smtClean="0"/>
              <a:t>масштаба.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EDATV"/>
              <a:cs typeface="EDATV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20AC34-97F9-4D57-8B61-2E5E350B6765}"/>
              </a:ext>
            </a:extLst>
          </p:cNvPr>
          <p:cNvSpPr txBox="1"/>
          <p:nvPr/>
        </p:nvSpPr>
        <p:spPr bwMode="auto">
          <a:xfrm>
            <a:off x="628497" y="5733257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Хронометраж: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25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мин.</a:t>
            </a:r>
            <a:endParaRPr lang="en-GB" sz="1400" b="1" dirty="0">
              <a:solidFill>
                <a:srgbClr val="DF3011"/>
              </a:solidFill>
              <a:ea typeface="EDATV"/>
              <a:cs typeface="EDATV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Аудитория: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Все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35+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618" r="1447" b="5111"/>
          <a:stretch/>
        </p:blipFill>
        <p:spPr>
          <a:xfrm>
            <a:off x="695400" y="1988840"/>
            <a:ext cx="4896544" cy="266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4"/>
          <a:stretch/>
        </p:blipFill>
        <p:spPr bwMode="auto">
          <a:xfrm>
            <a:off x="767408" y="1988840"/>
            <a:ext cx="4824535" cy="261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425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48A7AB-BB11-4249-AFC9-B3BB10671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696" y="-315416"/>
            <a:ext cx="15481720" cy="87086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D3DFF-3989-4011-BBA6-31089A79F1A6}"/>
              </a:ext>
            </a:extLst>
          </p:cNvPr>
          <p:cNvSpPr/>
          <p:nvPr/>
        </p:nvSpPr>
        <p:spPr bwMode="auto">
          <a:xfrm>
            <a:off x="613868" y="725795"/>
            <a:ext cx="4724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Дежурный пекарь. </a:t>
            </a:r>
            <a:endParaRPr lang="ru-RU" sz="2400" b="1" cap="all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Смотрите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в </a:t>
            </a: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эфире.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Новые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серии</a:t>
            </a:r>
            <a:endParaRPr lang="ru-RU" sz="2400" b="1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15" name="Picture 7" descr="C:\Users\Denis\Desktop\ЕДА\лого.png">
            <a:extLst>
              <a:ext uri="{FF2B5EF4-FFF2-40B4-BE49-F238E27FC236}">
                <a16:creationId xmlns:a16="http://schemas.microsoft.com/office/drawing/2014/main" id="{BCC0630F-216C-4897-AD71-3B441888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392" y="1913256"/>
            <a:ext cx="5023177" cy="3169072"/>
          </a:xfrm>
          <a:prstGeom prst="rect">
            <a:avLst/>
          </a:prstGeom>
        </p:spPr>
      </p:pic>
      <p:sp>
        <p:nvSpPr>
          <p:cNvPr id="6" name="Text Placeholder 2"/>
          <p:cNvSpPr txBox="1"/>
          <p:nvPr/>
        </p:nvSpPr>
        <p:spPr bwMode="auto">
          <a:xfrm>
            <a:off x="5951984" y="1844825"/>
            <a:ext cx="4320729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Вы сможете увидеть настоящий «парад звезд»: профессиональные пекари и кондитеры будут готовить и внятно-понятно объяснять, что к чему. Выпечка простая и сложная, сладкая и сытная. Для борцов за стройность в программе - хрустящие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безглютеновые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флаксы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. А для тех, кто не боится сладкого – тортики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кексики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. Хочется испечь буквально все!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20AC34-97F9-4D57-8B61-2E5E350B6765}"/>
              </a:ext>
            </a:extLst>
          </p:cNvPr>
          <p:cNvSpPr txBox="1"/>
          <p:nvPr/>
        </p:nvSpPr>
        <p:spPr bwMode="auto">
          <a:xfrm>
            <a:off x="628497" y="5733257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Хронометраж: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2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5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мин.</a:t>
            </a:r>
            <a:endParaRPr lang="en-GB" sz="1400" b="1" dirty="0">
              <a:solidFill>
                <a:srgbClr val="DF3011"/>
              </a:solidFill>
              <a:ea typeface="EDATV"/>
              <a:cs typeface="EDATV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Аудитория: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Все 30+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4285" r="1100" b="4285"/>
          <a:stretch/>
        </p:blipFill>
        <p:spPr>
          <a:xfrm>
            <a:off x="695400" y="1988840"/>
            <a:ext cx="48965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5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48A7AB-BB11-4249-AFC9-B3BB10671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47464"/>
            <a:ext cx="15481720" cy="87086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D3DFF-3989-4011-BBA6-31089A79F1A6}"/>
              </a:ext>
            </a:extLst>
          </p:cNvPr>
          <p:cNvSpPr/>
          <p:nvPr/>
        </p:nvSpPr>
        <p:spPr bwMode="auto">
          <a:xfrm>
            <a:off x="613868" y="725795"/>
            <a:ext cx="4724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Ланч-бокс.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Смотрите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в </a:t>
            </a: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эфире.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Новые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серии</a:t>
            </a:r>
            <a:endParaRPr lang="ru-RU" sz="2400" b="1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15" name="Picture 7" descr="C:\Users\Denis\Desktop\ЕДА\лого.png">
            <a:extLst>
              <a:ext uri="{FF2B5EF4-FFF2-40B4-BE49-F238E27FC236}">
                <a16:creationId xmlns:a16="http://schemas.microsoft.com/office/drawing/2014/main" id="{BCC0630F-216C-4897-AD71-3B441888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392" y="1913256"/>
            <a:ext cx="5023177" cy="3169072"/>
          </a:xfrm>
          <a:prstGeom prst="rect">
            <a:avLst/>
          </a:prstGeom>
        </p:spPr>
      </p:pic>
      <p:sp>
        <p:nvSpPr>
          <p:cNvPr id="6" name="Text Placeholder 2"/>
          <p:cNvSpPr txBox="1"/>
          <p:nvPr/>
        </p:nvSpPr>
        <p:spPr bwMode="auto">
          <a:xfrm>
            <a:off x="5951984" y="1844825"/>
            <a:ext cx="4320729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Есть целую неделю один и тот же суп – скучно, а бутерброды – вредно.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/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Повар  Василий  Емельяненко  меняет  подход  к обедам  с  собой.  В  каждом  выпуске   он   учит готовить простые блюда и  раскладывать  их  по ланч-боксам   словно   конструктор.   Повторить такой    обед   настолько   просто,   что   можно приготовить     его      прямо     перед    работой.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Вам  нужно  всего  полчаса  времени  и  простой набор продуктов.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/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Найти рецепт по душе сможет каждый: студент, спортсмен, школьник, путешественник, офисный работник – рецептов хватит на всех!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EDATV"/>
              <a:cs typeface="EDATV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20AC34-97F9-4D57-8B61-2E5E350B6765}"/>
              </a:ext>
            </a:extLst>
          </p:cNvPr>
          <p:cNvSpPr txBox="1"/>
          <p:nvPr/>
        </p:nvSpPr>
        <p:spPr bwMode="auto">
          <a:xfrm>
            <a:off x="628497" y="5733257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Хронометраж: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2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5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мин.</a:t>
            </a:r>
            <a:endParaRPr lang="en-GB" sz="1400" b="1" dirty="0">
              <a:solidFill>
                <a:srgbClr val="DF3011"/>
              </a:solidFill>
              <a:ea typeface="EDATV"/>
              <a:cs typeface="EDATV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Аудитория: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Ж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30+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4285" r="1100" b="4285"/>
          <a:stretch/>
        </p:blipFill>
        <p:spPr>
          <a:xfrm>
            <a:off x="695400" y="1988840"/>
            <a:ext cx="4896544" cy="2664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8E501-7E81-4CB0-AD0D-1ED20CE2C74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2510" r="4520" b="7697"/>
          <a:stretch/>
        </p:blipFill>
        <p:spPr bwMode="auto">
          <a:xfrm>
            <a:off x="695400" y="1988841"/>
            <a:ext cx="4896544" cy="2706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115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55A4E7-6B09-4242-BDDB-42C2F3C33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109489" y="-243408"/>
            <a:ext cx="13851140" cy="72007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55841" y="2176173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Контакты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1971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98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Россия, г. Санкт-Петербург,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ул. Красного Курсанта, д. 25, корп. В.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(812) 332-69-99, доб. 612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sales@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tvch.ru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www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1tvch.ru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operators.1tvch.ru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6"/>
              </a:rPr>
              <a:t>доставка сигнала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232" y="2646600"/>
            <a:ext cx="1620818" cy="1046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3593" y="5375538"/>
            <a:ext cx="6552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АО «Первый ТВЧ» – одна из крупнейших телекомпаний в России, специализирующихся на производстве и дистрибуции тематических каналов для спутникового и кабельного вещания. Телекомпания «Первый ТВЧ» входит в партнерскую экосистему GS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Group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. Аудитория телеканалов компании «Первый ТВЧ» превышает 43 000 000 зрителей по всей России. Телекомпания активно работает на международном рынке.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9F5C5-A261-4FD9-9CBC-89458B165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7761"/>
            <a:ext cx="16897200" cy="95048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41566" y="735087"/>
            <a:ext cx="5304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АУДИТОРНЫЕ ПОКАЗАТЕЛИ КАНАЛА</a:t>
            </a:r>
            <a:endParaRPr sz="2400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9" name="Picture 7" descr="C:\Users\Denis\Desktop\ЕДА\лого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 bwMode="auto">
          <a:xfrm>
            <a:off x="695400" y="1837183"/>
            <a:ext cx="22769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E78003"/>
                </a:solidFill>
                <a:ea typeface="Roboto Condensed"/>
                <a:cs typeface="Segoe UI"/>
              </a:rPr>
              <a:t>Охват аудитории </a:t>
            </a:r>
          </a:p>
          <a:p>
            <a:pPr>
              <a:defRPr/>
            </a:pPr>
            <a:r>
              <a:rPr lang="ru-RU" sz="1600" b="1" dirty="0">
                <a:solidFill>
                  <a:srgbClr val="E78003"/>
                </a:solidFill>
                <a:ea typeface="Roboto Condensed"/>
                <a:cs typeface="Segoe UI"/>
              </a:rPr>
              <a:t>в месяц (тыс. чел.)</a:t>
            </a:r>
            <a:endParaRPr dirty="0"/>
          </a:p>
          <a:p>
            <a:pPr>
              <a:defRPr/>
            </a:pPr>
            <a:r>
              <a:rPr lang="ru-RU" sz="3600" b="1" dirty="0" smtClean="0">
                <a:solidFill>
                  <a:srgbClr val="DF3011"/>
                </a:solidFill>
                <a:ea typeface="Roboto Condensed"/>
                <a:cs typeface="Segoe UI"/>
              </a:rPr>
              <a:t>5 911</a:t>
            </a:r>
            <a:endParaRPr dirty="0"/>
          </a:p>
        </p:txBody>
      </p: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947288"/>
              </p:ext>
            </p:extLst>
          </p:nvPr>
        </p:nvGraphicFramePr>
        <p:xfrm>
          <a:off x="832467" y="4017386"/>
          <a:ext cx="3219515" cy="21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 bwMode="auto">
          <a:xfrm>
            <a:off x="2396154" y="5290057"/>
            <a:ext cx="1734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100" b="1" dirty="0" smtClean="0">
                <a:solidFill>
                  <a:srgbClr val="DF3011"/>
                </a:solidFill>
                <a:ea typeface="Roboto Condensed"/>
                <a:cs typeface="Segoe UI"/>
              </a:rPr>
              <a:t>42</a:t>
            </a:r>
            <a:r>
              <a:rPr lang="en-US" sz="1100" b="1" dirty="0" smtClean="0">
                <a:solidFill>
                  <a:srgbClr val="DF3011"/>
                </a:solidFill>
                <a:ea typeface="Roboto Condensed"/>
                <a:cs typeface="Segoe UI"/>
              </a:rPr>
              <a:t> </a:t>
            </a:r>
            <a:r>
              <a:rPr lang="en-US" sz="1100" b="1" dirty="0">
                <a:solidFill>
                  <a:srgbClr val="DF3011"/>
                </a:solidFill>
                <a:ea typeface="Roboto Condensed"/>
                <a:cs typeface="Segoe UI"/>
              </a:rPr>
              <a:t>%</a:t>
            </a:r>
            <a:endParaRPr lang="ru-RU" sz="1100" b="1" dirty="0">
              <a:solidFill>
                <a:srgbClr val="DF3011"/>
              </a:solidFill>
              <a:ea typeface="Roboto Condensed"/>
              <a:cs typeface="Segoe UI"/>
            </a:endParaRPr>
          </a:p>
          <a:p>
            <a:pPr algn="r"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a typeface="Roboto Condensed"/>
                <a:cs typeface="Segoe UI"/>
              </a:rPr>
              <a:t>мужчины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ea typeface="Roboto Condensed"/>
              <a:cs typeface="Segoe UI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616139" y="4718024"/>
            <a:ext cx="1024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rgbClr val="DF3011"/>
                </a:solidFill>
                <a:ea typeface="Roboto Condensed"/>
                <a:cs typeface="Segoe UI"/>
              </a:rPr>
              <a:t>58</a:t>
            </a:r>
            <a:r>
              <a:rPr lang="en-US" sz="1100" b="1" dirty="0" smtClean="0">
                <a:solidFill>
                  <a:srgbClr val="DF3011"/>
                </a:solidFill>
                <a:ea typeface="Roboto Condensed"/>
                <a:cs typeface="Segoe UI"/>
              </a:rPr>
              <a:t> </a:t>
            </a:r>
            <a:r>
              <a:rPr lang="en-US" sz="1100" b="1" dirty="0">
                <a:solidFill>
                  <a:srgbClr val="DF3011"/>
                </a:solidFill>
                <a:ea typeface="Roboto Condensed"/>
                <a:cs typeface="Segoe UI"/>
              </a:rPr>
              <a:t>%</a:t>
            </a:r>
            <a:endParaRPr lang="ru-RU" sz="1100" b="1" dirty="0">
              <a:solidFill>
                <a:srgbClr val="DF3011"/>
              </a:solidFill>
              <a:ea typeface="Roboto Condensed"/>
              <a:cs typeface="Segoe UI"/>
            </a:endParaRP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a typeface="Roboto Condensed"/>
                <a:cs typeface="Segoe UI"/>
              </a:rPr>
              <a:t>женщины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ea typeface="Roboto Condensed"/>
              <a:cs typeface="Segoe UI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3117491" y="1835028"/>
            <a:ext cx="32665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E78003"/>
                </a:solidFill>
                <a:ea typeface="Roboto Condensed"/>
                <a:cs typeface="Segoe UI"/>
              </a:rPr>
              <a:t>Среднее время </a:t>
            </a:r>
            <a:r>
              <a:rPr lang="ru-RU" sz="1600" b="1" dirty="0" err="1">
                <a:solidFill>
                  <a:srgbClr val="E78003"/>
                </a:solidFill>
                <a:ea typeface="Roboto Condensed"/>
                <a:cs typeface="Segoe UI"/>
              </a:rPr>
              <a:t>телесмотрения</a:t>
            </a:r>
            <a:r>
              <a:rPr lang="ru-RU" sz="1600" b="1" dirty="0">
                <a:solidFill>
                  <a:srgbClr val="E78003"/>
                </a:solidFill>
                <a:ea typeface="Roboto Condensed"/>
                <a:cs typeface="Segoe UI"/>
              </a:rPr>
              <a:t> в сутки (мин.)</a:t>
            </a:r>
            <a:endParaRPr dirty="0"/>
          </a:p>
          <a:p>
            <a:pPr>
              <a:defRPr/>
            </a:pPr>
            <a:r>
              <a:rPr lang="ru-RU" sz="3600" b="1" dirty="0" smtClean="0">
                <a:solidFill>
                  <a:srgbClr val="DF3011"/>
                </a:solidFill>
                <a:cs typeface="Segoe UI"/>
              </a:rPr>
              <a:t>32</a:t>
            </a:r>
            <a:endParaRPr dirty="0"/>
          </a:p>
        </p:txBody>
      </p:sp>
      <p:sp>
        <p:nvSpPr>
          <p:cNvPr id="41" name="TextBox 40"/>
          <p:cNvSpPr txBox="1"/>
          <p:nvPr/>
        </p:nvSpPr>
        <p:spPr bwMode="auto">
          <a:xfrm>
            <a:off x="1812922" y="3730199"/>
            <a:ext cx="180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E78003"/>
                </a:solidFill>
                <a:ea typeface="Roboto Condensed"/>
                <a:cs typeface="Segoe UI"/>
              </a:rPr>
              <a:t>Пол аудитории</a:t>
            </a:r>
            <a:endParaRPr dirty="0"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637047" y="6160923"/>
            <a:ext cx="7462387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* ПО ДАННЫМ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MEDIASCOPE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TV INDEX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 PLUS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(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январь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 2025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г.)</a:t>
            </a:r>
            <a:endParaRPr sz="900" dirty="0"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060755"/>
              </p:ext>
            </p:extLst>
          </p:nvPr>
        </p:nvGraphicFramePr>
        <p:xfrm>
          <a:off x="6096000" y="4017386"/>
          <a:ext cx="3219515" cy="21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extBox 37"/>
          <p:cNvSpPr txBox="1"/>
          <p:nvPr/>
        </p:nvSpPr>
        <p:spPr bwMode="auto">
          <a:xfrm>
            <a:off x="9704759" y="5749075"/>
            <a:ext cx="567954" cy="246221"/>
          </a:xfrm>
          <a:prstGeom prst="rect">
            <a:avLst/>
          </a:prstGeom>
          <a:solidFill>
            <a:srgbClr val="FFE2BC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rgbClr val="BC8C00"/>
                </a:solidFill>
                <a:ea typeface="Roboto Condensed"/>
                <a:cs typeface="Segoe UI"/>
              </a:rPr>
              <a:t>55+</a:t>
            </a:r>
            <a:endParaRPr/>
          </a:p>
        </p:txBody>
      </p:sp>
      <p:sp>
        <p:nvSpPr>
          <p:cNvPr id="42" name="TextBox 41"/>
          <p:cNvSpPr txBox="1"/>
          <p:nvPr/>
        </p:nvSpPr>
        <p:spPr bwMode="auto">
          <a:xfrm>
            <a:off x="6644439" y="3729779"/>
            <a:ext cx="2122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E78003"/>
                </a:solidFill>
                <a:ea typeface="Roboto Condensed"/>
                <a:cs typeface="Segoe UI"/>
              </a:rPr>
              <a:t>Возраст аудитории</a:t>
            </a:r>
            <a:endParaRPr dirty="0"/>
          </a:p>
        </p:txBody>
      </p:sp>
      <p:sp>
        <p:nvSpPr>
          <p:cNvPr id="43" name="TextBox 42"/>
          <p:cNvSpPr txBox="1"/>
          <p:nvPr/>
        </p:nvSpPr>
        <p:spPr bwMode="auto">
          <a:xfrm>
            <a:off x="9704760" y="5418965"/>
            <a:ext cx="567954" cy="246221"/>
          </a:xfrm>
          <a:prstGeom prst="rect">
            <a:avLst/>
          </a:prstGeom>
          <a:solidFill>
            <a:srgbClr val="FFD695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rgbClr val="BC8C00"/>
                </a:solidFill>
                <a:ea typeface="Roboto Condensed"/>
                <a:cs typeface="Segoe UI"/>
              </a:rPr>
              <a:t>45-54</a:t>
            </a:r>
            <a:endParaRPr/>
          </a:p>
        </p:txBody>
      </p:sp>
      <p:sp>
        <p:nvSpPr>
          <p:cNvPr id="44" name="TextBox 43"/>
          <p:cNvSpPr txBox="1"/>
          <p:nvPr/>
        </p:nvSpPr>
        <p:spPr bwMode="auto">
          <a:xfrm>
            <a:off x="9704760" y="5088853"/>
            <a:ext cx="567954" cy="246221"/>
          </a:xfrm>
          <a:prstGeom prst="rect">
            <a:avLst/>
          </a:prstGeom>
          <a:solidFill>
            <a:srgbClr val="FFC859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  <a:ea typeface="Roboto Condensed"/>
                <a:cs typeface="Segoe UI"/>
              </a:rPr>
              <a:t>35-44</a:t>
            </a:r>
            <a:endParaRPr/>
          </a:p>
        </p:txBody>
      </p:sp>
      <p:sp>
        <p:nvSpPr>
          <p:cNvPr id="45" name="TextBox 44"/>
          <p:cNvSpPr txBox="1"/>
          <p:nvPr/>
        </p:nvSpPr>
        <p:spPr bwMode="auto">
          <a:xfrm>
            <a:off x="9704759" y="4758741"/>
            <a:ext cx="567955" cy="246221"/>
          </a:xfrm>
          <a:prstGeom prst="rect">
            <a:avLst/>
          </a:prstGeom>
          <a:solidFill>
            <a:srgbClr val="F3B7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  <a:ea typeface="Roboto Condensed"/>
                <a:cs typeface="Segoe UI"/>
              </a:rPr>
              <a:t>25-34</a:t>
            </a:r>
            <a:endParaRPr/>
          </a:p>
        </p:txBody>
      </p:sp>
      <p:sp>
        <p:nvSpPr>
          <p:cNvPr id="46" name="TextBox 45"/>
          <p:cNvSpPr txBox="1"/>
          <p:nvPr/>
        </p:nvSpPr>
        <p:spPr bwMode="auto">
          <a:xfrm>
            <a:off x="9704759" y="4098516"/>
            <a:ext cx="567954" cy="246221"/>
          </a:xfrm>
          <a:prstGeom prst="rect">
            <a:avLst/>
          </a:prstGeom>
          <a:solidFill>
            <a:srgbClr val="BC8C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  <a:ea typeface="Roboto Condensed"/>
                <a:cs typeface="Segoe UI"/>
              </a:rPr>
              <a:t>4-17</a:t>
            </a:r>
            <a:endParaRPr/>
          </a:p>
        </p:txBody>
      </p:sp>
      <p:sp>
        <p:nvSpPr>
          <p:cNvPr id="47" name="TextBox 46"/>
          <p:cNvSpPr txBox="1"/>
          <p:nvPr/>
        </p:nvSpPr>
        <p:spPr bwMode="auto">
          <a:xfrm>
            <a:off x="9704759" y="4428629"/>
            <a:ext cx="567954" cy="246221"/>
          </a:xfrm>
          <a:prstGeom prst="rect">
            <a:avLst/>
          </a:prstGeom>
          <a:solidFill>
            <a:srgbClr val="DAA4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chemeClr val="bg1"/>
                </a:solidFill>
                <a:ea typeface="Roboto Condensed"/>
                <a:cs typeface="Segoe UI"/>
              </a:rPr>
              <a:t>18-24</a:t>
            </a:r>
            <a:endParaRPr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1F59753B-47A3-42B6-9C77-F8C5F392782C}"/>
              </a:ext>
            </a:extLst>
          </p:cNvPr>
          <p:cNvSpPr/>
          <p:nvPr/>
        </p:nvSpPr>
        <p:spPr bwMode="auto">
          <a:xfrm flipH="1">
            <a:off x="2799707" y="1912070"/>
            <a:ext cx="55932" cy="940866"/>
          </a:xfrm>
          <a:prstGeom prst="roundRect">
            <a:avLst>
              <a:gd name="adj" fmla="val 50000"/>
            </a:avLst>
          </a:prstGeom>
          <a:solidFill>
            <a:srgbClr val="EA7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F23317-0169-4F46-9D71-9114A78D4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" y="0"/>
            <a:ext cx="12187848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 bwMode="auto">
          <a:xfrm>
            <a:off x="0" y="0"/>
            <a:ext cx="12192000" cy="61311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5963628"/>
            <a:ext cx="12190645" cy="903718"/>
          </a:xfrm>
          <a:prstGeom prst="rect">
            <a:avLst/>
          </a:prstGeom>
          <a:solidFill>
            <a:srgbClr val="EA7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4" descr="Man cooking food on kitchen. guy making dinner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892204" y="4042475"/>
            <a:ext cx="2166528" cy="184466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69194" y="4018128"/>
            <a:ext cx="1898643" cy="1855026"/>
          </a:xfrm>
          <a:prstGeom prst="rect">
            <a:avLst/>
          </a:prstGeom>
        </p:spPr>
      </p:pic>
      <p:pic>
        <p:nvPicPr>
          <p:cNvPr id="6" name="Picture 6" descr="Man baking homemade dish meal preparing on kitchen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21056" y="4002727"/>
            <a:ext cx="2368758" cy="1884411"/>
          </a:xfrm>
          <a:prstGeom prst="rect">
            <a:avLst/>
          </a:prstGeom>
          <a:noFill/>
        </p:spPr>
      </p:pic>
      <p:pic>
        <p:nvPicPr>
          <p:cNvPr id="7" name="Picture 8" descr="Video recipe cooking housewife watching culinary movie on laptop in tasty meal preparation process woman in home kitchen educational online webinar vector cartoon flat style isolated concept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085709" y="1966995"/>
            <a:ext cx="2671439" cy="2005714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13951" y="2132862"/>
            <a:ext cx="2348319" cy="17342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040574" y="2180575"/>
            <a:ext cx="2246149" cy="15907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650048" y="1547608"/>
            <a:ext cx="18968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E11E25"/>
                </a:solidFill>
                <a:ea typeface="EDA TV"/>
                <a:cs typeface="EDA TV"/>
              </a:rPr>
              <a:t>Д</a:t>
            </a:r>
            <a:r>
              <a:rPr lang="ru-RU" b="1" dirty="0">
                <a:solidFill>
                  <a:srgbClr val="EA7824"/>
                </a:solidFill>
                <a:ea typeface="EDA TV"/>
                <a:cs typeface="EDA TV"/>
              </a:rPr>
              <a:t>омохозяйки</a:t>
            </a:r>
            <a:endParaRPr lang="ru-RU" dirty="0">
              <a:solidFill>
                <a:srgbClr val="EA7824"/>
              </a:solidFill>
              <a:ea typeface="EDA TV"/>
              <a:cs typeface="EDA TV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148698" y="1547608"/>
            <a:ext cx="1896846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E11E25"/>
                </a:solidFill>
                <a:ea typeface="EDA TV"/>
                <a:cs typeface="EDA TV"/>
              </a:rPr>
              <a:t>Б</a:t>
            </a:r>
            <a:r>
              <a:rPr lang="ru-RU" b="1" dirty="0">
                <a:solidFill>
                  <a:srgbClr val="EA7824"/>
                </a:solidFill>
                <a:ea typeface="EDA TV"/>
                <a:cs typeface="EDA TV"/>
              </a:rPr>
              <a:t>изнес-леди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008729" y="1547608"/>
            <a:ext cx="2536545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E11E25"/>
                </a:solidFill>
                <a:ea typeface="EDA TV"/>
                <a:cs typeface="EDA TV"/>
              </a:rPr>
              <a:t>М</a:t>
            </a:r>
            <a:r>
              <a:rPr lang="ru-RU" b="1" dirty="0">
                <a:solidFill>
                  <a:srgbClr val="EA7824"/>
                </a:solidFill>
                <a:ea typeface="EDA TV"/>
                <a:cs typeface="EDA TV"/>
              </a:rPr>
              <a:t>олодые мамы</a:t>
            </a:r>
            <a:endParaRPr lang="ru-RU" dirty="0">
              <a:solidFill>
                <a:srgbClr val="EA7824"/>
              </a:solidFill>
              <a:ea typeface="EDA TV"/>
              <a:cs typeface="EDA TV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87522" y="4221088"/>
            <a:ext cx="461665" cy="161164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E11E25"/>
                </a:solidFill>
                <a:ea typeface="EDA TV"/>
                <a:cs typeface="EDA TV"/>
              </a:rPr>
              <a:t>Г</a:t>
            </a:r>
            <a:r>
              <a:rPr lang="ru-RU" b="1" dirty="0">
                <a:solidFill>
                  <a:srgbClr val="EA7824"/>
                </a:solidFill>
                <a:ea typeface="EDA TV"/>
                <a:cs typeface="EDA TV"/>
              </a:rPr>
              <a:t>едонисты</a:t>
            </a:r>
            <a:endParaRPr lang="ru-RU" dirty="0">
              <a:solidFill>
                <a:srgbClr val="EA7824"/>
              </a:solidFill>
              <a:ea typeface="EDA TV"/>
              <a:cs typeface="EDA TV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550619" y="3933825"/>
            <a:ext cx="461665" cy="189891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E11E25"/>
                </a:solidFill>
                <a:ea typeface="EDA TV"/>
                <a:cs typeface="EDA TV"/>
              </a:rPr>
              <a:t>С</a:t>
            </a:r>
            <a:r>
              <a:rPr lang="ru-RU" b="1" dirty="0">
                <a:solidFill>
                  <a:srgbClr val="EA7824"/>
                </a:solidFill>
                <a:ea typeface="EDA TV"/>
                <a:cs typeface="EDA TV"/>
              </a:rPr>
              <a:t>портсмены</a:t>
            </a:r>
            <a:endParaRPr lang="ru-RU" dirty="0">
              <a:solidFill>
                <a:srgbClr val="EA7824"/>
              </a:solidFill>
              <a:ea typeface="EDA TV"/>
              <a:cs typeface="EDA TV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128001" y="4628338"/>
            <a:ext cx="461665" cy="120439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E11E25"/>
                </a:solidFill>
                <a:ea typeface="EDA TV"/>
                <a:cs typeface="EDA TV"/>
              </a:rPr>
              <a:t>ЗОЖ</a:t>
            </a:r>
            <a:r>
              <a:rPr lang="ru-RU" b="1">
                <a:solidFill>
                  <a:srgbClr val="EA7824"/>
                </a:solidFill>
                <a:ea typeface="EDA TV"/>
                <a:cs typeface="EDA TV"/>
              </a:rPr>
              <a:t>ники</a:t>
            </a:r>
            <a:endParaRPr lang="ru-RU">
              <a:solidFill>
                <a:srgbClr val="EA7824"/>
              </a:solidFill>
              <a:ea typeface="EDA TV"/>
              <a:cs typeface="EDA TV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6076745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a typeface="EDA TV"/>
                <a:cs typeface="EDA TV"/>
              </a:rPr>
              <a:t>Наш канал смотрят самые разные люди, но всех их объединяет одно — ЛЮБОВЬ К ЕДЕ!</a:t>
            </a:r>
            <a:endParaRPr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B74EEDC-C489-4521-BDF3-EE42B2BC6525}"/>
              </a:ext>
            </a:extLst>
          </p:cNvPr>
          <p:cNvSpPr/>
          <p:nvPr/>
        </p:nvSpPr>
        <p:spPr bwMode="auto">
          <a:xfrm>
            <a:off x="641566" y="735087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НАШИ  ЗРИТЕЛИ</a:t>
            </a:r>
            <a:endParaRPr sz="2400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20" name="Picture 7" descr="C:\Users\Denis\Desktop\ЕДА\лого.png">
            <a:extLst>
              <a:ext uri="{FF2B5EF4-FFF2-40B4-BE49-F238E27FC236}">
                <a16:creationId xmlns:a16="http://schemas.microsoft.com/office/drawing/2014/main" id="{2461EAAD-3721-429C-BD01-D6E71C07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EA7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: скругленные углы 21"/>
          <p:cNvSpPr/>
          <p:nvPr/>
        </p:nvSpPr>
        <p:spPr bwMode="auto">
          <a:xfrm>
            <a:off x="731838" y="3101656"/>
            <a:ext cx="10693400" cy="27271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09502" y="703407"/>
            <a:ext cx="1115736" cy="720000"/>
          </a:xfrm>
          <a:prstGeom prst="rect">
            <a:avLst/>
          </a:prstGeom>
        </p:spPr>
      </p:pic>
      <p:sp>
        <p:nvSpPr>
          <p:cNvPr id="3" name="Rectangle 42"/>
          <p:cNvSpPr/>
          <p:nvPr/>
        </p:nvSpPr>
        <p:spPr bwMode="auto">
          <a:xfrm>
            <a:off x="604954" y="6148812"/>
            <a:ext cx="6484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EDA TV"/>
                <a:ea typeface="EDA TV"/>
                <a:cs typeface="EDA TV"/>
              </a:rPr>
              <a:t>*</a:t>
            </a:r>
            <a:r>
              <a:rPr lang="ru-RU" sz="1400" dirty="0">
                <a:solidFill>
                  <a:schemeClr val="bg1"/>
                </a:solidFill>
                <a:latin typeface="EDA TV"/>
                <a:ea typeface="EDA TV"/>
                <a:cs typeface="EDA TV"/>
              </a:rPr>
              <a:t>По данным </a:t>
            </a:r>
            <a:r>
              <a:rPr lang="en-US" sz="1400" dirty="0" err="1">
                <a:solidFill>
                  <a:schemeClr val="bg1"/>
                </a:solidFill>
                <a:latin typeface="EDA TV"/>
                <a:ea typeface="EDA TV"/>
                <a:cs typeface="EDA TV"/>
              </a:rPr>
              <a:t>Mediascope</a:t>
            </a:r>
            <a:r>
              <a:rPr lang="en-US" sz="1400" dirty="0">
                <a:solidFill>
                  <a:schemeClr val="bg1"/>
                </a:solidFill>
                <a:latin typeface="EDA TV"/>
                <a:ea typeface="EDA TV"/>
                <a:cs typeface="EDA TV"/>
              </a:rPr>
              <a:t> TV index plus </a:t>
            </a:r>
            <a:r>
              <a:rPr lang="en-US" sz="1400" dirty="0" smtClean="0">
                <a:solidFill>
                  <a:schemeClr val="bg1"/>
                </a:solidFill>
                <a:latin typeface="EDA TV"/>
                <a:ea typeface="EDA TV"/>
                <a:cs typeface="EDA TV"/>
              </a:rPr>
              <a:t>(</a:t>
            </a:r>
            <a:r>
              <a:rPr lang="ru-RU" sz="1400" dirty="0" smtClean="0">
                <a:solidFill>
                  <a:schemeClr val="bg1"/>
                </a:solidFill>
                <a:latin typeface="EDA TV"/>
                <a:ea typeface="EDA TV"/>
                <a:cs typeface="EDA TV"/>
              </a:rPr>
              <a:t>январь</a:t>
            </a:r>
            <a:r>
              <a:rPr lang="ru-RU" sz="1400" dirty="0" smtClean="0">
                <a:solidFill>
                  <a:schemeClr val="bg1"/>
                </a:solidFill>
                <a:latin typeface="EDA TV"/>
                <a:ea typeface="EDA TV"/>
                <a:cs typeface="EDA TV"/>
              </a:rPr>
              <a:t> 2025 </a:t>
            </a:r>
            <a:r>
              <a:rPr lang="ru-RU" sz="1400" dirty="0">
                <a:solidFill>
                  <a:schemeClr val="bg1"/>
                </a:solidFill>
                <a:latin typeface="EDA TV"/>
                <a:ea typeface="EDA TV"/>
                <a:cs typeface="EDA TV"/>
              </a:rPr>
              <a:t>г.)</a:t>
            </a:r>
            <a:endParaRPr dirty="0"/>
          </a:p>
        </p:txBody>
      </p:sp>
      <p:sp>
        <p:nvSpPr>
          <p:cNvPr id="77" name="Rectangle 18"/>
          <p:cNvSpPr/>
          <p:nvPr/>
        </p:nvSpPr>
        <p:spPr bwMode="auto">
          <a:xfrm>
            <a:off x="608511" y="731575"/>
            <a:ext cx="6601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ОСНОВНЫЕ ПОКАЗАТЕЛИ </a:t>
            </a:r>
            <a:endParaRPr sz="2400" b="1" dirty="0"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Телеканал «Еда»</a:t>
            </a:r>
            <a:endParaRPr b="1" dirty="0"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sp>
        <p:nvSpPr>
          <p:cNvPr id="86" name="object 19"/>
          <p:cNvSpPr txBox="1"/>
          <p:nvPr/>
        </p:nvSpPr>
        <p:spPr bwMode="auto">
          <a:xfrm>
            <a:off x="731837" y="3598066"/>
            <a:ext cx="2339826" cy="11610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200"/>
              </a:spcBef>
              <a:buClr>
                <a:srgbClr val="009C4E"/>
              </a:buClr>
              <a:buSzPct val="150000"/>
              <a:defRPr/>
            </a:pPr>
            <a:r>
              <a:rPr lang="ru-RU" sz="1100" b="1" dirty="0">
                <a:ea typeface="Roboto"/>
                <a:cs typeface="Arial"/>
              </a:rPr>
              <a:t> </a:t>
            </a:r>
            <a:r>
              <a:rPr lang="ru-RU" sz="1600" b="1" spc="-7" dirty="0">
                <a:solidFill>
                  <a:srgbClr val="FF0000"/>
                </a:solidFill>
                <a:latin typeface="EDA TV"/>
                <a:ea typeface="EDA TV"/>
                <a:cs typeface="EDA TV"/>
              </a:rPr>
              <a:t>Охват</a:t>
            </a:r>
            <a:endParaRPr sz="1600" dirty="0"/>
          </a:p>
          <a:p>
            <a:pPr marL="16933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r>
              <a:rPr sz="1100" spc="-7" dirty="0" err="1">
                <a:latin typeface="EDA TV"/>
                <a:ea typeface="EDA TV"/>
                <a:cs typeface="EDA TV"/>
              </a:rPr>
              <a:t>За</a:t>
            </a:r>
            <a:r>
              <a:rPr sz="1100" spc="-7" dirty="0">
                <a:latin typeface="EDA TV"/>
                <a:ea typeface="EDA TV"/>
                <a:cs typeface="EDA TV"/>
              </a:rPr>
              <a:t> </a:t>
            </a:r>
            <a:r>
              <a:rPr lang="ru-RU" sz="1100" spc="-7" dirty="0">
                <a:latin typeface="EDA TV"/>
                <a:ea typeface="EDA TV"/>
                <a:cs typeface="EDA TV"/>
              </a:rPr>
              <a:t>месяц</a:t>
            </a:r>
            <a:r>
              <a:rPr sz="1100" spc="-7" dirty="0">
                <a:latin typeface="EDA TV"/>
                <a:ea typeface="EDA TV"/>
                <a:cs typeface="EDA TV"/>
              </a:rPr>
              <a:t> </a:t>
            </a:r>
            <a:r>
              <a:rPr lang="ru-RU" sz="1100" dirty="0">
                <a:latin typeface="EDA TV"/>
                <a:ea typeface="EDA TV"/>
                <a:cs typeface="EDA TV"/>
              </a:rPr>
              <a:t>—</a:t>
            </a:r>
            <a:r>
              <a:rPr sz="1100" dirty="0">
                <a:latin typeface="EDA TV"/>
                <a:ea typeface="EDA TV"/>
                <a:cs typeface="EDA TV"/>
              </a:rPr>
              <a:t> </a:t>
            </a:r>
            <a:r>
              <a:rPr lang="ru-RU" sz="1100" dirty="0" smtClean="0">
                <a:latin typeface="EDA TV"/>
                <a:ea typeface="EDA TV"/>
                <a:cs typeface="EDA TV"/>
              </a:rPr>
              <a:t>5</a:t>
            </a:r>
            <a:r>
              <a:rPr lang="ru-RU" sz="1100" b="1" spc="-7" dirty="0" smtClean="0">
                <a:latin typeface="EDA TV"/>
                <a:ea typeface="EDA TV"/>
                <a:cs typeface="EDA TV"/>
              </a:rPr>
              <a:t> 911 </a:t>
            </a:r>
            <a:r>
              <a:rPr lang="ru-RU" sz="1100" b="1" dirty="0" smtClean="0">
                <a:latin typeface="EDA TV"/>
                <a:ea typeface="EDA TV"/>
                <a:cs typeface="EDA TV"/>
              </a:rPr>
              <a:t>тыс.</a:t>
            </a:r>
            <a:r>
              <a:rPr lang="ru-RU" sz="1100" b="1" spc="-7" dirty="0" smtClean="0">
                <a:latin typeface="EDA TV"/>
                <a:ea typeface="EDA TV"/>
                <a:cs typeface="EDA TV"/>
              </a:rPr>
              <a:t> </a:t>
            </a:r>
            <a:r>
              <a:rPr sz="1100" dirty="0" err="1">
                <a:latin typeface="EDA TV"/>
                <a:ea typeface="EDA TV"/>
                <a:cs typeface="EDA TV"/>
              </a:rPr>
              <a:t>чел</a:t>
            </a:r>
            <a:r>
              <a:rPr sz="1100" dirty="0">
                <a:latin typeface="EDA TV"/>
                <a:ea typeface="EDA TV"/>
                <a:cs typeface="EDA TV"/>
              </a:rPr>
              <a:t>.</a:t>
            </a:r>
            <a:r>
              <a:rPr lang="ru-RU" sz="1100" dirty="0">
                <a:latin typeface="EDA TV"/>
                <a:ea typeface="EDA TV"/>
                <a:cs typeface="EDA TV"/>
              </a:rPr>
              <a:t> </a:t>
            </a:r>
            <a:endParaRPr lang="en-US" sz="1100" dirty="0">
              <a:latin typeface="EDA TV"/>
              <a:ea typeface="EDA TV"/>
              <a:cs typeface="EDA TV"/>
            </a:endParaRPr>
          </a:p>
          <a:p>
            <a:pPr marL="16933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r>
              <a:rPr lang="ru-RU" sz="1100" dirty="0">
                <a:latin typeface="EDA TV"/>
                <a:ea typeface="EDA TV"/>
                <a:cs typeface="EDA TV"/>
              </a:rPr>
              <a:t>За день — </a:t>
            </a:r>
            <a:r>
              <a:rPr lang="ru-RU" sz="1100" dirty="0" smtClean="0">
                <a:latin typeface="EDA TV"/>
                <a:ea typeface="EDA TV"/>
                <a:cs typeface="EDA TV"/>
              </a:rPr>
              <a:t>600 </a:t>
            </a:r>
            <a:r>
              <a:rPr lang="ru-RU" sz="1100" b="1" dirty="0" smtClean="0">
                <a:latin typeface="EDA TV"/>
                <a:ea typeface="EDA TV"/>
                <a:cs typeface="EDA TV"/>
              </a:rPr>
              <a:t>тыс. </a:t>
            </a:r>
            <a:r>
              <a:rPr lang="ru-RU" sz="1100" dirty="0" smtClean="0">
                <a:latin typeface="EDA TV"/>
                <a:ea typeface="EDA TV"/>
                <a:cs typeface="EDA TV"/>
              </a:rPr>
              <a:t>чел</a:t>
            </a:r>
            <a:r>
              <a:rPr lang="ru-RU" sz="1100" dirty="0">
                <a:latin typeface="EDA TV"/>
                <a:ea typeface="EDA TV"/>
                <a:cs typeface="EDA TV"/>
              </a:rPr>
              <a:t>. </a:t>
            </a:r>
            <a:endParaRPr lang="en-US" sz="1100" dirty="0">
              <a:latin typeface="EDA TV"/>
              <a:ea typeface="EDA TV"/>
              <a:cs typeface="EDA TV"/>
            </a:endParaRPr>
          </a:p>
          <a:p>
            <a:pPr marL="16933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endParaRPr lang="en-US" sz="1100" b="1" dirty="0">
              <a:latin typeface="EDA TV"/>
              <a:ea typeface="EDA TV"/>
              <a:cs typeface="EDA TV"/>
            </a:endParaRPr>
          </a:p>
          <a:p>
            <a:pPr marL="16933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r>
              <a:rPr lang="ru-RU" sz="1100" b="1" dirty="0">
                <a:solidFill>
                  <a:srgbClr val="FF0000"/>
                </a:solidFill>
                <a:latin typeface="EDA TV"/>
                <a:ea typeface="EDA TV"/>
                <a:cs typeface="EDA TV"/>
              </a:rPr>
              <a:t>Среднее время просмотра</a:t>
            </a:r>
            <a:endParaRPr sz="1600" dirty="0"/>
          </a:p>
          <a:p>
            <a:pPr marL="16933" algn="ctr">
              <a:buClr>
                <a:srgbClr val="009C4E"/>
              </a:buClr>
              <a:buSzPct val="150000"/>
              <a:defRPr/>
            </a:pPr>
            <a:r>
              <a:rPr lang="ru-RU" sz="1100" dirty="0">
                <a:latin typeface="EDA TV"/>
                <a:ea typeface="EDA TV"/>
                <a:cs typeface="EDA TV"/>
              </a:rPr>
              <a:t> </a:t>
            </a:r>
            <a:r>
              <a:rPr lang="ru-RU" sz="1100" dirty="0" smtClean="0">
                <a:latin typeface="EDA TV"/>
                <a:ea typeface="EDA TV"/>
                <a:cs typeface="EDA TV"/>
              </a:rPr>
              <a:t>32 </a:t>
            </a:r>
            <a:r>
              <a:rPr lang="ru-RU" sz="1100" dirty="0">
                <a:latin typeface="EDA TV"/>
                <a:ea typeface="EDA TV"/>
                <a:cs typeface="EDA TV"/>
              </a:rPr>
              <a:t>минут*</a:t>
            </a:r>
            <a:endParaRPr lang="ru-RU" sz="1200" dirty="0">
              <a:latin typeface="EDA TV"/>
              <a:ea typeface="EDA TV"/>
              <a:cs typeface="EDA TV"/>
            </a:endParaRPr>
          </a:p>
        </p:txBody>
      </p:sp>
      <p:sp>
        <p:nvSpPr>
          <p:cNvPr id="100" name="object 19"/>
          <p:cNvSpPr txBox="1"/>
          <p:nvPr/>
        </p:nvSpPr>
        <p:spPr bwMode="auto">
          <a:xfrm>
            <a:off x="5089690" y="3701280"/>
            <a:ext cx="1977694" cy="126872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ts val="800"/>
              </a:lnSpc>
              <a:spcBef>
                <a:spcPts val="1200"/>
              </a:spcBef>
              <a:buClr>
                <a:srgbClr val="009C4E"/>
              </a:buClr>
              <a:buSzPct val="150000"/>
              <a:defRPr/>
            </a:pPr>
            <a:r>
              <a:rPr lang="ru-RU" b="1" dirty="0">
                <a:solidFill>
                  <a:srgbClr val="FF0000"/>
                </a:solidFill>
                <a:latin typeface="EDA TV"/>
                <a:ea typeface="EDA TV"/>
                <a:cs typeface="EDA TV"/>
              </a:rPr>
              <a:t>Кол-во </a:t>
            </a:r>
            <a:endParaRPr dirty="0"/>
          </a:p>
          <a:p>
            <a:pPr marL="16933" algn="ctr">
              <a:lnSpc>
                <a:spcPts val="800"/>
              </a:lnSpc>
              <a:spcBef>
                <a:spcPts val="1200"/>
              </a:spcBef>
              <a:buClr>
                <a:srgbClr val="009C4E"/>
              </a:buClr>
              <a:buSzPct val="150000"/>
              <a:defRPr/>
            </a:pPr>
            <a:r>
              <a:rPr lang="ru-RU" b="1" dirty="0">
                <a:solidFill>
                  <a:srgbClr val="FF0000"/>
                </a:solidFill>
                <a:latin typeface="EDA TV"/>
                <a:ea typeface="EDA TV"/>
                <a:cs typeface="EDA TV"/>
              </a:rPr>
              <a:t>подписчиков </a:t>
            </a:r>
            <a:endParaRPr dirty="0"/>
          </a:p>
          <a:p>
            <a:pPr marL="16933" algn="ctr">
              <a:spcBef>
                <a:spcPts val="600"/>
              </a:spcBef>
              <a:buClr>
                <a:srgbClr val="009C4E"/>
              </a:buClr>
              <a:buSzPct val="150000"/>
              <a:defRPr/>
            </a:pPr>
            <a:endParaRPr lang="ru-RU" sz="2400" b="1" dirty="0">
              <a:latin typeface="EDA TV"/>
              <a:ea typeface="EDA TV"/>
              <a:cs typeface="EDA TV"/>
            </a:endParaRPr>
          </a:p>
          <a:p>
            <a:pPr marL="16933" algn="ctr">
              <a:spcBef>
                <a:spcPts val="600"/>
              </a:spcBef>
              <a:buClr>
                <a:srgbClr val="009C4E"/>
              </a:buClr>
              <a:buSzPct val="150000"/>
              <a:defRPr/>
            </a:pPr>
            <a:r>
              <a:rPr lang="ru-RU" sz="2400" b="1" dirty="0">
                <a:latin typeface="EDA TV"/>
                <a:ea typeface="EDA TV"/>
                <a:cs typeface="EDA TV"/>
              </a:rPr>
              <a:t>1 </a:t>
            </a:r>
            <a:r>
              <a:rPr lang="ru-RU" sz="2400" b="1" dirty="0" smtClean="0">
                <a:latin typeface="EDA TV"/>
                <a:ea typeface="EDA TV"/>
                <a:cs typeface="EDA TV"/>
              </a:rPr>
              <a:t>350 </a:t>
            </a:r>
            <a:r>
              <a:rPr lang="ru-RU" sz="2400" b="1" dirty="0">
                <a:latin typeface="EDA TV"/>
                <a:ea typeface="EDA TV"/>
                <a:cs typeface="EDA TV"/>
              </a:rPr>
              <a:t>000</a:t>
            </a:r>
            <a:endParaRPr dirty="0"/>
          </a:p>
        </p:txBody>
      </p:sp>
      <p:sp>
        <p:nvSpPr>
          <p:cNvPr id="101" name="object 19"/>
          <p:cNvSpPr txBox="1"/>
          <p:nvPr/>
        </p:nvSpPr>
        <p:spPr bwMode="auto">
          <a:xfrm>
            <a:off x="7237238" y="3694239"/>
            <a:ext cx="1702272" cy="126872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ts val="800"/>
              </a:lnSpc>
              <a:spcBef>
                <a:spcPts val="1200"/>
              </a:spcBef>
              <a:buClr>
                <a:srgbClr val="009C4E"/>
              </a:buClr>
              <a:buSzPct val="150000"/>
              <a:defRPr/>
            </a:pPr>
            <a:r>
              <a:rPr lang="ru-RU" b="1" dirty="0">
                <a:solidFill>
                  <a:srgbClr val="FF0000"/>
                </a:solidFill>
                <a:latin typeface="EDA TV"/>
                <a:ea typeface="EDA TV"/>
                <a:cs typeface="EDA TV"/>
              </a:rPr>
              <a:t>Кол-во </a:t>
            </a:r>
            <a:endParaRPr dirty="0"/>
          </a:p>
          <a:p>
            <a:pPr marL="16933" algn="ctr">
              <a:lnSpc>
                <a:spcPts val="800"/>
              </a:lnSpc>
              <a:spcBef>
                <a:spcPts val="1200"/>
              </a:spcBef>
              <a:buClr>
                <a:srgbClr val="009C4E"/>
              </a:buClr>
              <a:buSzPct val="150000"/>
              <a:defRPr/>
            </a:pPr>
            <a:r>
              <a:rPr lang="ru-RU" b="1" dirty="0">
                <a:solidFill>
                  <a:srgbClr val="FF0000"/>
                </a:solidFill>
                <a:latin typeface="EDA TV"/>
                <a:ea typeface="EDA TV"/>
                <a:cs typeface="EDA TV"/>
              </a:rPr>
              <a:t>подписчиков </a:t>
            </a:r>
            <a:endParaRPr dirty="0"/>
          </a:p>
          <a:p>
            <a:pPr marL="16933" algn="ctr">
              <a:spcBef>
                <a:spcPts val="600"/>
              </a:spcBef>
              <a:buClr>
                <a:srgbClr val="009C4E"/>
              </a:buClr>
              <a:buSzPct val="150000"/>
              <a:defRPr/>
            </a:pPr>
            <a:endParaRPr lang="ru-RU" sz="2400" b="1" dirty="0">
              <a:latin typeface="EDA TV"/>
              <a:ea typeface="EDA TV"/>
              <a:cs typeface="EDA TV"/>
            </a:endParaRPr>
          </a:p>
          <a:p>
            <a:pPr marL="16933" algn="ctr">
              <a:spcBef>
                <a:spcPts val="600"/>
              </a:spcBef>
              <a:buClr>
                <a:srgbClr val="009C4E"/>
              </a:buClr>
              <a:buSzPct val="150000"/>
              <a:defRPr/>
            </a:pPr>
            <a:r>
              <a:rPr lang="ru-RU" sz="2400" b="1" dirty="0" smtClean="0">
                <a:latin typeface="EDA TV"/>
                <a:ea typeface="EDA TV"/>
                <a:cs typeface="EDA TV"/>
              </a:rPr>
              <a:t>142 945</a:t>
            </a:r>
            <a:endParaRPr dirty="0"/>
          </a:p>
        </p:txBody>
      </p:sp>
      <p:sp>
        <p:nvSpPr>
          <p:cNvPr id="102" name="object 19"/>
          <p:cNvSpPr txBox="1"/>
          <p:nvPr/>
        </p:nvSpPr>
        <p:spPr bwMode="auto">
          <a:xfrm>
            <a:off x="9106815" y="3621149"/>
            <a:ext cx="2318423" cy="132001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lnSpc>
                <a:spcPts val="1200"/>
              </a:lnSpc>
              <a:spcBef>
                <a:spcPts val="1200"/>
              </a:spcBef>
              <a:buClr>
                <a:srgbClr val="009C4E"/>
              </a:buClr>
              <a:buSzPct val="150000"/>
              <a:defRPr/>
            </a:pPr>
            <a:r>
              <a:rPr lang="ru-RU" b="1" dirty="0">
                <a:solidFill>
                  <a:srgbClr val="FF0000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Кол-во</a:t>
            </a:r>
          </a:p>
          <a:p>
            <a:pPr marL="16933" algn="ctr">
              <a:lnSpc>
                <a:spcPts val="800"/>
              </a:lnSpc>
              <a:spcBef>
                <a:spcPts val="1200"/>
              </a:spcBef>
              <a:buClr>
                <a:srgbClr val="009C4E"/>
              </a:buClr>
              <a:buSzPct val="150000"/>
              <a:defRPr/>
            </a:pPr>
            <a:r>
              <a:rPr lang="ru-RU" b="1" dirty="0">
                <a:solidFill>
                  <a:srgbClr val="FF0000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подписчиков </a:t>
            </a:r>
            <a:endParaRPr dirty="0"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  <a:p>
            <a:pPr marL="16933" algn="ctr">
              <a:spcBef>
                <a:spcPts val="600"/>
              </a:spcBef>
              <a:buClr>
                <a:srgbClr val="009C4E"/>
              </a:buClr>
              <a:buSzPct val="150000"/>
              <a:defRPr/>
            </a:pPr>
            <a:endParaRPr lang="ru-RU" sz="2400" b="1" dirty="0">
              <a:latin typeface="EDA TV"/>
              <a:ea typeface="EDA TV"/>
              <a:cs typeface="EDA TV"/>
            </a:endParaRPr>
          </a:p>
          <a:p>
            <a:pPr marL="16933" algn="ctr">
              <a:spcBef>
                <a:spcPts val="600"/>
              </a:spcBef>
              <a:buClr>
                <a:srgbClr val="009C4E"/>
              </a:buClr>
              <a:buSzPct val="150000"/>
              <a:defRPr/>
            </a:pPr>
            <a:r>
              <a:rPr lang="ru-RU" sz="2400" b="1" dirty="0" smtClean="0">
                <a:latin typeface="EDA TV"/>
                <a:ea typeface="EDA TV"/>
                <a:cs typeface="EDA TV"/>
              </a:rPr>
              <a:t>80 210</a:t>
            </a:r>
            <a:endParaRPr dirty="0"/>
          </a:p>
        </p:txBody>
      </p:sp>
      <p:pic>
        <p:nvPicPr>
          <p:cNvPr id="21" name="Рисунок 20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05767" y="1984728"/>
            <a:ext cx="1608105" cy="1072070"/>
          </a:xfrm>
          <a:prstGeom prst="rect">
            <a:avLst/>
          </a:prstGeom>
        </p:spPr>
      </p:pic>
      <p:pic>
        <p:nvPicPr>
          <p:cNvPr id="28" name="Рисунок 27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820495" y="2250763"/>
            <a:ext cx="540000" cy="540000"/>
          </a:xfrm>
          <a:prstGeom prst="rect">
            <a:avLst/>
          </a:prstGeom>
        </p:spPr>
      </p:pic>
      <p:pic>
        <p:nvPicPr>
          <p:cNvPr id="37" name="Рисунок 36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766788" y="2252351"/>
            <a:ext cx="542714" cy="540000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 bwMode="auto">
          <a:xfrm>
            <a:off x="7058211" y="3056798"/>
            <a:ext cx="72000" cy="2857904"/>
          </a:xfrm>
          <a:prstGeom prst="roundRect">
            <a:avLst>
              <a:gd name="adj" fmla="val 50000"/>
            </a:avLst>
          </a:prstGeom>
          <a:solidFill>
            <a:srgbClr val="EA7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 bwMode="auto">
          <a:xfrm>
            <a:off x="3050261" y="3056798"/>
            <a:ext cx="72000" cy="2857904"/>
          </a:xfrm>
          <a:prstGeom prst="roundRect">
            <a:avLst>
              <a:gd name="adj" fmla="val 50000"/>
            </a:avLst>
          </a:prstGeom>
          <a:solidFill>
            <a:srgbClr val="EA7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: скругленные углы 24"/>
          <p:cNvSpPr/>
          <p:nvPr/>
        </p:nvSpPr>
        <p:spPr bwMode="auto">
          <a:xfrm>
            <a:off x="9034814" y="3056798"/>
            <a:ext cx="72000" cy="2857904"/>
          </a:xfrm>
          <a:prstGeom prst="roundRect">
            <a:avLst>
              <a:gd name="adj" fmla="val 50000"/>
            </a:avLst>
          </a:prstGeom>
          <a:solidFill>
            <a:srgbClr val="EA7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: скругленные углы 22"/>
          <p:cNvSpPr/>
          <p:nvPr/>
        </p:nvSpPr>
        <p:spPr bwMode="auto">
          <a:xfrm>
            <a:off x="5026864" y="3034161"/>
            <a:ext cx="72000" cy="2857904"/>
          </a:xfrm>
          <a:prstGeom prst="roundRect">
            <a:avLst>
              <a:gd name="adj" fmla="val 50000"/>
            </a:avLst>
          </a:prstGeom>
          <a:solidFill>
            <a:srgbClr val="EA7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object 19"/>
          <p:cNvSpPr txBox="1"/>
          <p:nvPr/>
        </p:nvSpPr>
        <p:spPr bwMode="auto">
          <a:xfrm>
            <a:off x="3090911" y="3253995"/>
            <a:ext cx="1955198" cy="154315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200"/>
              </a:spcBef>
              <a:buClr>
                <a:srgbClr val="009C4E"/>
              </a:buClr>
              <a:buSzPct val="150000"/>
              <a:defRPr/>
            </a:pPr>
            <a:r>
              <a:rPr lang="ru-RU" sz="1400" b="1" spc="-7" dirty="0">
                <a:solidFill>
                  <a:srgbClr val="FF0000"/>
                </a:solidFill>
                <a:latin typeface="EDA TV"/>
              </a:rPr>
              <a:t>Сайт </a:t>
            </a:r>
            <a:r>
              <a:rPr lang="en-US" sz="1400" b="1" spc="-7" dirty="0">
                <a:solidFill>
                  <a:srgbClr val="FF0000"/>
                </a:solidFill>
                <a:latin typeface="EDA TV"/>
              </a:rPr>
              <a:t>tveda.ru</a:t>
            </a:r>
            <a:endParaRPr sz="1400" dirty="0"/>
          </a:p>
          <a:p>
            <a:pPr marL="16933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r>
              <a:rPr lang="ru-RU" sz="900" spc="-7" dirty="0">
                <a:latin typeface="EDA TV"/>
                <a:ea typeface="EDA TV"/>
                <a:cs typeface="EDA TV"/>
              </a:rPr>
              <a:t>Пользователи – </a:t>
            </a:r>
            <a:endParaRPr dirty="0"/>
          </a:p>
          <a:p>
            <a:pPr marL="16933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r>
              <a:rPr lang="ru-RU" sz="900" b="1" spc="-7" dirty="0" smtClean="0">
                <a:latin typeface="EDA TV"/>
                <a:ea typeface="EDA TV"/>
                <a:cs typeface="EDA TV"/>
              </a:rPr>
              <a:t>711 </a:t>
            </a:r>
            <a:r>
              <a:rPr lang="ru-RU" sz="900" b="1" dirty="0">
                <a:latin typeface="EDA TV"/>
                <a:ea typeface="EDA TV"/>
                <a:cs typeface="EDA TV"/>
              </a:rPr>
              <a:t>тыс. чел.</a:t>
            </a:r>
            <a:endParaRPr lang="en-US" sz="900" b="1" dirty="0">
              <a:latin typeface="EDA TV"/>
              <a:ea typeface="EDA TV"/>
              <a:cs typeface="EDA TV"/>
            </a:endParaRPr>
          </a:p>
          <a:p>
            <a:pPr marL="16933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r>
              <a:rPr lang="ru-RU" sz="900" dirty="0">
                <a:latin typeface="EDA TV"/>
                <a:ea typeface="EDA TV"/>
                <a:cs typeface="EDA TV"/>
              </a:rPr>
              <a:t>Просмотров страниц – </a:t>
            </a:r>
            <a:endParaRPr dirty="0"/>
          </a:p>
          <a:p>
            <a:pPr marL="16933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r>
              <a:rPr lang="ru-RU" sz="900" b="1" dirty="0" smtClean="0">
                <a:latin typeface="EDA TV"/>
                <a:ea typeface="EDA TV"/>
                <a:cs typeface="EDA TV"/>
              </a:rPr>
              <a:t>363 </a:t>
            </a:r>
            <a:r>
              <a:rPr lang="ru-RU" sz="900" b="1" dirty="0">
                <a:latin typeface="EDA TV"/>
                <a:ea typeface="EDA TV"/>
                <a:cs typeface="EDA TV"/>
              </a:rPr>
              <a:t>тыс. чел.</a:t>
            </a:r>
            <a:endParaRPr dirty="0"/>
          </a:p>
          <a:p>
            <a:pPr marL="16933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endParaRPr lang="en-US" sz="1050" b="1" dirty="0">
              <a:latin typeface="EDA TV"/>
              <a:ea typeface="EDA TV"/>
              <a:cs typeface="EDA TV"/>
            </a:endParaRPr>
          </a:p>
          <a:p>
            <a:pPr marL="16933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r>
              <a:rPr lang="ru-RU" sz="1100" b="1" dirty="0">
                <a:solidFill>
                  <a:srgbClr val="FF0000"/>
                </a:solidFill>
                <a:latin typeface="EDA TV"/>
                <a:ea typeface="EDA TV"/>
                <a:cs typeface="EDA TV"/>
              </a:rPr>
              <a:t>Портрет аудитории</a:t>
            </a:r>
            <a:endParaRPr dirty="0"/>
          </a:p>
          <a:p>
            <a:pPr marL="16933" lvl="0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EDA TV"/>
                <a:ea typeface="EDA TV"/>
                <a:cs typeface="EDA TV"/>
              </a:rPr>
              <a:t>42 </a:t>
            </a:r>
            <a:r>
              <a:rPr lang="ru-RU" sz="1050" b="1" dirty="0">
                <a:solidFill>
                  <a:prstClr val="black"/>
                </a:solidFill>
                <a:latin typeface="EDA TV"/>
                <a:ea typeface="EDA TV"/>
                <a:cs typeface="EDA TV"/>
              </a:rPr>
              <a:t>% </a:t>
            </a:r>
            <a:r>
              <a:rPr lang="ru-RU" sz="1050" dirty="0">
                <a:solidFill>
                  <a:prstClr val="black"/>
                </a:solidFill>
                <a:latin typeface="EDA TV"/>
                <a:ea typeface="EDA TV"/>
                <a:cs typeface="EDA TV"/>
              </a:rPr>
              <a:t>- мужчин</a:t>
            </a:r>
            <a:endParaRPr dirty="0"/>
          </a:p>
          <a:p>
            <a:pPr marL="16933" lvl="0" algn="ctr">
              <a:spcBef>
                <a:spcPts val="133"/>
              </a:spcBef>
              <a:buClr>
                <a:srgbClr val="009C4E"/>
              </a:buClr>
              <a:buSzPct val="150000"/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EDA TV"/>
                <a:ea typeface="EDA TV"/>
                <a:cs typeface="EDA TV"/>
              </a:rPr>
              <a:t>58 </a:t>
            </a:r>
            <a:r>
              <a:rPr lang="ru-RU" sz="1050" b="1" dirty="0">
                <a:solidFill>
                  <a:prstClr val="black"/>
                </a:solidFill>
                <a:latin typeface="EDA TV"/>
                <a:ea typeface="EDA TV"/>
                <a:cs typeface="EDA TV"/>
              </a:rPr>
              <a:t>% </a:t>
            </a:r>
            <a:r>
              <a:rPr lang="ru-RU" sz="1050" dirty="0">
                <a:solidFill>
                  <a:prstClr val="black"/>
                </a:solidFill>
                <a:latin typeface="EDA TV"/>
                <a:ea typeface="EDA TV"/>
                <a:cs typeface="EDA TV"/>
              </a:rPr>
              <a:t>- женщин</a:t>
            </a:r>
            <a:endParaRPr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342393"/>
              </p:ext>
            </p:extLst>
          </p:nvPr>
        </p:nvGraphicFramePr>
        <p:xfrm>
          <a:off x="3090910" y="4607670"/>
          <a:ext cx="1974445" cy="11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" name="Рисунок 4">
            <a:hlinkClick r:id="rId10"/>
            <a:extLst>
              <a:ext uri="{FF2B5EF4-FFF2-40B4-BE49-F238E27FC236}">
                <a16:creationId xmlns:a16="http://schemas.microsoft.com/office/drawing/2014/main" id="{25A201D3-B3A4-4C0A-9230-02C1E577AD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44" y="2272978"/>
            <a:ext cx="575975" cy="5759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69367C-3980-4CDB-A390-57919C311E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22" y="2272977"/>
            <a:ext cx="575976" cy="575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5A4E7-6B09-4242-BDDB-42C2F3C33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384720" y="-72920"/>
            <a:ext cx="13851140" cy="72007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695325" y="2852936"/>
            <a:ext cx="10729913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4800" b="1" dirty="0">
                <a:solidFill>
                  <a:srgbClr val="DF3011"/>
                </a:solidFill>
                <a:cs typeface="Times New Roman"/>
              </a:rPr>
              <a:t>Смотрите</a:t>
            </a:r>
          </a:p>
          <a:p>
            <a:pPr algn="ctr">
              <a:lnSpc>
                <a:spcPts val="45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4800" b="1" dirty="0">
                <a:solidFill>
                  <a:srgbClr val="DF3011"/>
                </a:solidFill>
                <a:cs typeface="Times New Roman"/>
              </a:rPr>
              <a:t>в новом сезоне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8A7AB-BB11-4249-AFC9-B3BB10671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459432"/>
            <a:ext cx="15481720" cy="87086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D3DFF-3989-4011-BBA6-31089A79F1A6}"/>
              </a:ext>
            </a:extLst>
          </p:cNvPr>
          <p:cNvSpPr/>
          <p:nvPr/>
        </p:nvSpPr>
        <p:spPr bwMode="auto">
          <a:xfrm>
            <a:off x="613868" y="725795"/>
            <a:ext cx="3488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НАЕДИНЕ С МОСИНЫМ.</a:t>
            </a:r>
            <a:endParaRPr lang="ru-RU" dirty="0" smtClean="0"/>
          </a:p>
          <a:p>
            <a:pPr>
              <a:defRPr/>
            </a:pP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П</a:t>
            </a: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ремьера!</a:t>
            </a:r>
            <a:endParaRPr lang="ru-RU" sz="2400" b="1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15" name="Picture 7" descr="C:\Users\Denis\Desktop\ЕДА\лого.png">
            <a:extLst>
              <a:ext uri="{FF2B5EF4-FFF2-40B4-BE49-F238E27FC236}">
                <a16:creationId xmlns:a16="http://schemas.microsoft.com/office/drawing/2014/main" id="{BCC0630F-216C-4897-AD71-3B441888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8625" y="1913256"/>
            <a:ext cx="5023177" cy="3169072"/>
          </a:xfrm>
          <a:prstGeom prst="rect">
            <a:avLst/>
          </a:prstGeom>
        </p:spPr>
      </p:pic>
      <p:sp>
        <p:nvSpPr>
          <p:cNvPr id="6" name="Text Placeholder 2"/>
          <p:cNvSpPr txBox="1"/>
          <p:nvPr/>
        </p:nvSpPr>
        <p:spPr bwMode="auto">
          <a:xfrm>
            <a:off x="5951984" y="1844825"/>
            <a:ext cx="4320729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На кухне мы видим, слышим,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осязаем 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чувствуем.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На кухне кипят страсти или рождается нежность, всё интенсивно бурлит или томится в ожидании, на кухне властвует любовь! Шеф-повар Григорий Мосин знает этот язык любви, и научит Вас готовить, и чувствовать так, что Вы станете королевой кухни и никто не устоит перед Вашим мастерством!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rgbClr val="E5F8FF"/>
                </a:solidFill>
                <a:ea typeface="EDATV"/>
                <a:cs typeface="EDATV"/>
              </a:rPr>
              <a:t>………………….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/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      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/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</a:b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EDATV"/>
              <a:cs typeface="EDATV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20AC34-97F9-4D57-8B61-2E5E350B6765}"/>
              </a:ext>
            </a:extLst>
          </p:cNvPr>
          <p:cNvSpPr txBox="1"/>
          <p:nvPr/>
        </p:nvSpPr>
        <p:spPr bwMode="auto">
          <a:xfrm>
            <a:off x="630418" y="5733256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Хронометраж: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30 мин.</a:t>
            </a:r>
            <a:endParaRPr lang="en-GB" sz="1400" b="1" dirty="0">
              <a:solidFill>
                <a:srgbClr val="DF3011"/>
              </a:solidFill>
              <a:ea typeface="EDATV"/>
              <a:cs typeface="EDATV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Аудитория: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Все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35+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38486"/>
            <a:ext cx="4850005" cy="2728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48A7AB-BB11-4249-AFC9-B3BB10671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704" y="-527076"/>
            <a:ext cx="15481720" cy="87086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D3DFF-3989-4011-BBA6-31089A79F1A6}"/>
              </a:ext>
            </a:extLst>
          </p:cNvPr>
          <p:cNvSpPr/>
          <p:nvPr/>
        </p:nvSpPr>
        <p:spPr bwMode="auto">
          <a:xfrm>
            <a:off x="613868" y="725795"/>
            <a:ext cx="47243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АНТИПАСТИ.</a:t>
            </a:r>
          </a:p>
          <a:p>
            <a:pPr>
              <a:defRPr/>
            </a:pP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Смотрите в эфире.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Новые </a:t>
            </a: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серии</a:t>
            </a:r>
            <a: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/>
            </a:r>
            <a:br>
              <a:rPr lang="ru-RU" sz="2400" b="1" cap="all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</a:br>
            <a:endParaRPr lang="ru-RU" sz="2400" b="1" cap="all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15" name="Picture 7" descr="C:\Users\Denis\Desktop\ЕДА\лого.png">
            <a:extLst>
              <a:ext uri="{FF2B5EF4-FFF2-40B4-BE49-F238E27FC236}">
                <a16:creationId xmlns:a16="http://schemas.microsoft.com/office/drawing/2014/main" id="{BCC0630F-216C-4897-AD71-3B441888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0775" y="1913256"/>
            <a:ext cx="5023177" cy="3169072"/>
          </a:xfrm>
          <a:prstGeom prst="rect">
            <a:avLst/>
          </a:prstGeom>
        </p:spPr>
      </p:pic>
      <p:sp>
        <p:nvSpPr>
          <p:cNvPr id="6" name="Text Placeholder 2"/>
          <p:cNvSpPr txBox="1"/>
          <p:nvPr/>
        </p:nvSpPr>
        <p:spPr bwMode="auto">
          <a:xfrm>
            <a:off x="5951984" y="1844825"/>
            <a:ext cx="4320729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Программа «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Антипасти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» познакомит зрителя со знаменитыми итальянскими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закусками! 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каждом выпуске специалист по итальянской кухне Гала Комар покажет: как правильно сочетать продукты между собой, как приготовить и подать закуски, которые любят во всём мире.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Программу оценят все, кто хоть раз устраивал праздник дома.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В одном выпуске зритель найдёт сразу несколько рецептов, которые отлично дополнят современную вечеринку, семейное застолье или особенный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ужин.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EDATV"/>
              <a:cs typeface="EDATV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20AC34-97F9-4D57-8B61-2E5E350B6765}"/>
              </a:ext>
            </a:extLst>
          </p:cNvPr>
          <p:cNvSpPr txBox="1"/>
          <p:nvPr/>
        </p:nvSpPr>
        <p:spPr bwMode="auto">
          <a:xfrm>
            <a:off x="634217" y="5697252"/>
            <a:ext cx="453650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Хронометраж: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25 мин.</a:t>
            </a:r>
            <a:endParaRPr lang="en-GB" sz="1400" b="1" dirty="0">
              <a:solidFill>
                <a:srgbClr val="DF3011"/>
              </a:solidFill>
              <a:ea typeface="EDATV"/>
              <a:cs typeface="EDATV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Аудитория: 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Все</a:t>
            </a:r>
            <a:r>
              <a:rPr lang="ru-RU" sz="1400" b="1" dirty="0" smtClean="0">
                <a:solidFill>
                  <a:srgbClr val="DF3011"/>
                </a:solidFill>
                <a:ea typeface="EDATV"/>
                <a:cs typeface="EDATV"/>
              </a:rPr>
              <a:t> 35+</a:t>
            </a:r>
            <a:endParaRPr lang="ru-RU" sz="1400" b="1" dirty="0">
              <a:solidFill>
                <a:srgbClr val="DF3011"/>
              </a:solidFill>
              <a:ea typeface="EDATV"/>
              <a:cs typeface="EDATV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8E501-7E81-4CB0-AD0D-1ED20CE2C74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8242" b="3389"/>
          <a:stretch/>
        </p:blipFill>
        <p:spPr bwMode="auto">
          <a:xfrm>
            <a:off x="719528" y="2029490"/>
            <a:ext cx="4872416" cy="2695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173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48A7AB-BB11-4249-AFC9-B3BB10671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31440"/>
            <a:ext cx="15481720" cy="87086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D3DFF-3989-4011-BBA6-31089A79F1A6}"/>
              </a:ext>
            </a:extLst>
          </p:cNvPr>
          <p:cNvSpPr/>
          <p:nvPr/>
        </p:nvSpPr>
        <p:spPr bwMode="auto">
          <a:xfrm>
            <a:off x="613868" y="725795"/>
            <a:ext cx="4724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НА ГРИЛЕ. </a:t>
            </a:r>
          </a:p>
          <a:p>
            <a:pPr>
              <a:defRPr/>
            </a:pP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Смотрите в эфире.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Новые серии</a:t>
            </a:r>
            <a:endParaRPr lang="ru-RU" sz="2400" b="1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15" name="Picture 7" descr="C:\Users\Denis\Desktop\ЕДА\лого.png">
            <a:extLst>
              <a:ext uri="{FF2B5EF4-FFF2-40B4-BE49-F238E27FC236}">
                <a16:creationId xmlns:a16="http://schemas.microsoft.com/office/drawing/2014/main" id="{BCC0630F-216C-4897-AD71-3B441888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392" y="1913256"/>
            <a:ext cx="5023177" cy="3169072"/>
          </a:xfrm>
          <a:prstGeom prst="rect">
            <a:avLst/>
          </a:prstGeom>
        </p:spPr>
      </p:pic>
      <p:sp>
        <p:nvSpPr>
          <p:cNvPr id="6" name="Text Placeholder 2"/>
          <p:cNvSpPr txBox="1"/>
          <p:nvPr/>
        </p:nvSpPr>
        <p:spPr bwMode="auto">
          <a:xfrm>
            <a:off x="5951984" y="1844825"/>
            <a:ext cx="4320729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Готовить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на свежем воздухе, на огоньке — как же это круто!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Жаль только, что нечасто получается выбраться на природу при нашем климате. И поэтому важно быть к этому хорошо подготовленным и знать все лучшие рецепты, чтобы по максимуму насладиться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свежайшими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 и ярчайшими вкусами в эти редкие моменты. И в этом вам поможет «На гриле»! Мы взяли простые, проверенные рецепты: свиной шашлык, люля-кебаб, форель на гриле — добавили к ним отличного повара, который подсветит все самые важные детали готовки на воздухе. Знаете, что из этого получится?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20AC34-97F9-4D57-8B61-2E5E350B6765}"/>
              </a:ext>
            </a:extLst>
          </p:cNvPr>
          <p:cNvSpPr txBox="1"/>
          <p:nvPr/>
        </p:nvSpPr>
        <p:spPr bwMode="auto">
          <a:xfrm>
            <a:off x="628497" y="5733257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Хронометраж: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25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мин.</a:t>
            </a:r>
            <a:endParaRPr lang="en-GB" sz="1400" b="1" dirty="0">
              <a:solidFill>
                <a:srgbClr val="DF3011"/>
              </a:solidFill>
              <a:ea typeface="EDATV"/>
              <a:cs typeface="EDATV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Аудитория: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Все 25+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7194CC-AAD6-412C-B036-01E52241203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 r="1066" b="5668"/>
          <a:stretch/>
        </p:blipFill>
        <p:spPr bwMode="auto">
          <a:xfrm>
            <a:off x="711941" y="2060848"/>
            <a:ext cx="4896544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225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48A7AB-BB11-4249-AFC9-B3BB10671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87424"/>
            <a:ext cx="15481720" cy="87086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D3DFF-3989-4011-BBA6-31089A79F1A6}"/>
              </a:ext>
            </a:extLst>
          </p:cNvPr>
          <p:cNvSpPr/>
          <p:nvPr/>
        </p:nvSpPr>
        <p:spPr bwMode="auto">
          <a:xfrm>
            <a:off x="613868" y="725795"/>
            <a:ext cx="4724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ГЕОГРАФИЯ НА ВКУС.</a:t>
            </a:r>
          </a:p>
          <a:p>
            <a:pPr>
              <a:defRPr/>
            </a:pP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Смотрите в эфире.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DF3011"/>
                </a:solidFill>
                <a:latin typeface="EDA TV" panose="020B0604030504040204" pitchFamily="34" charset="0"/>
                <a:ea typeface="EDA TV" panose="020B0604030504040204" pitchFamily="34" charset="0"/>
                <a:cs typeface="EDA TV" panose="020B0604030504040204" pitchFamily="34" charset="0"/>
              </a:rPr>
              <a:t>Новые серии</a:t>
            </a:r>
            <a:endParaRPr lang="ru-RU" sz="2400" b="1" dirty="0">
              <a:solidFill>
                <a:srgbClr val="DF3011"/>
              </a:solidFill>
              <a:latin typeface="EDA TV" panose="020B0604030504040204" pitchFamily="34" charset="0"/>
              <a:ea typeface="EDA TV" panose="020B0604030504040204" pitchFamily="34" charset="0"/>
              <a:cs typeface="EDA TV" panose="020B0604030504040204" pitchFamily="34" charset="0"/>
            </a:endParaRPr>
          </a:p>
        </p:txBody>
      </p:sp>
      <p:pic>
        <p:nvPicPr>
          <p:cNvPr id="15" name="Picture 7" descr="C:\Users\Denis\Desktop\ЕДА\лого.png">
            <a:extLst>
              <a:ext uri="{FF2B5EF4-FFF2-40B4-BE49-F238E27FC236}">
                <a16:creationId xmlns:a16="http://schemas.microsoft.com/office/drawing/2014/main" id="{BCC0630F-216C-4897-AD71-3B441888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120188" y="692150"/>
            <a:ext cx="1152525" cy="735531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392" y="1913256"/>
            <a:ext cx="5023177" cy="3169072"/>
          </a:xfrm>
          <a:prstGeom prst="rect">
            <a:avLst/>
          </a:prstGeom>
        </p:spPr>
      </p:pic>
      <p:sp>
        <p:nvSpPr>
          <p:cNvPr id="6" name="Text Placeholder 2"/>
          <p:cNvSpPr txBox="1"/>
          <p:nvPr/>
        </p:nvSpPr>
        <p:spPr bwMode="auto">
          <a:xfrm>
            <a:off x="5951984" y="1844825"/>
            <a:ext cx="4320729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Программа, в которой гастрономический эксперт и журналист Ника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Ганич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 исследует, что любят и едят в разных регионах России. Ника объездила множество городов, познакомилась 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топовыми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 поварами и попробовала самые необычные гастрономические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специалитеты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. Теперь Ника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Ганич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 приглашает на свою кухню лучших поваров и готовит с ними фирменные региональные блюда. Каждый выпуск — словно путешествие по республикам и городам! Гид в программе — это повар, а любопытный турист — ведущая Ника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Ганич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!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Здесь обсудят всё: от традиций разных народов до модных веяний в кулинарии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!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ea typeface="EDATV"/>
              <a:cs typeface="EDATV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20AC34-97F9-4D57-8B61-2E5E350B6765}"/>
              </a:ext>
            </a:extLst>
          </p:cNvPr>
          <p:cNvSpPr txBox="1"/>
          <p:nvPr/>
        </p:nvSpPr>
        <p:spPr bwMode="auto">
          <a:xfrm>
            <a:off x="628497" y="5733257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Хронометраж: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30 мин.</a:t>
            </a:r>
            <a:endParaRPr lang="en-GB" sz="1400" b="1" dirty="0">
              <a:solidFill>
                <a:srgbClr val="DF3011"/>
              </a:solidFill>
              <a:ea typeface="EDATV"/>
              <a:cs typeface="EDATV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EDATV"/>
                <a:cs typeface="EDATV"/>
              </a:rPr>
              <a:t>Аудитория: </a:t>
            </a:r>
            <a:r>
              <a:rPr lang="ru-RU" sz="1400" b="1" dirty="0">
                <a:solidFill>
                  <a:srgbClr val="DF3011"/>
                </a:solidFill>
                <a:ea typeface="EDATV"/>
                <a:cs typeface="EDATV"/>
              </a:rPr>
              <a:t>Все 35+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r="1084" b="3572"/>
          <a:stretch/>
        </p:blipFill>
        <p:spPr>
          <a:xfrm>
            <a:off x="695399" y="1988840"/>
            <a:ext cx="4896545" cy="26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26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0000"/>
      </a:hlink>
      <a:folHlink>
        <a:srgbClr val="5B9BD5"/>
      </a:folHlink>
    </a:clrScheme>
    <a:fontScheme name="EDA">
      <a:majorFont>
        <a:latin typeface="EDA TV"/>
        <a:ea typeface=""/>
        <a:cs typeface=""/>
      </a:majorFont>
      <a:minorFont>
        <a:latin typeface="EDA TV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3791</TotalTime>
  <Words>1055</Words>
  <Application>Microsoft Office PowerPoint</Application>
  <DocSecurity>0</DocSecurity>
  <PresentationFormat>Широкоэкранный</PresentationFormat>
  <Paragraphs>125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EDA TV</vt:lpstr>
      <vt:lpstr>EDATV</vt:lpstr>
      <vt:lpstr>Roboto</vt:lpstr>
      <vt:lpstr>Roboto Condensed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Всеволод Куклин</dc:creator>
  <cp:keywords/>
  <dc:description/>
  <cp:lastModifiedBy>Серая Елена Константиновна</cp:lastModifiedBy>
  <cp:revision>408</cp:revision>
  <dcterms:created xsi:type="dcterms:W3CDTF">2018-08-01T07:05:44Z</dcterms:created>
  <dcterms:modified xsi:type="dcterms:W3CDTF">2025-03-20T14:14:55Z</dcterms:modified>
  <cp:category/>
  <dc:identifier/>
  <cp:contentStatus/>
  <dc:language/>
  <cp:version/>
</cp:coreProperties>
</file>